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tmar Kemper" userId="259ad8db-6414-406d-a362-83e48911c955" providerId="ADAL" clId="{D6D8D707-687E-1B46-878C-DA9B0B447D21}"/>
    <pc:docChg chg="custSel addSld modSld sldOrd">
      <pc:chgData name="Dietmar Kemper" userId="259ad8db-6414-406d-a362-83e48911c955" providerId="ADAL" clId="{D6D8D707-687E-1B46-878C-DA9B0B447D21}" dt="2021-12-23T07:41:13.630" v="2520" actId="20577"/>
      <pc:docMkLst>
        <pc:docMk/>
      </pc:docMkLst>
      <pc:sldChg chg="modSp">
        <pc:chgData name="Dietmar Kemper" userId="259ad8db-6414-406d-a362-83e48911c955" providerId="ADAL" clId="{D6D8D707-687E-1B46-878C-DA9B0B447D21}" dt="2021-12-22T11:53:53.333" v="22" actId="20577"/>
        <pc:sldMkLst>
          <pc:docMk/>
          <pc:sldMk cId="3171525177" sldId="257"/>
        </pc:sldMkLst>
        <pc:spChg chg="mod">
          <ac:chgData name="Dietmar Kemper" userId="259ad8db-6414-406d-a362-83e48911c955" providerId="ADAL" clId="{D6D8D707-687E-1B46-878C-DA9B0B447D21}" dt="2021-12-22T11:53:53.333" v="22" actId="20577"/>
          <ac:spMkLst>
            <pc:docMk/>
            <pc:sldMk cId="3171525177" sldId="257"/>
            <ac:spMk id="2" creationId="{50B7DE73-8DF7-2544-A5A2-6B26EE2AA92F}"/>
          </ac:spMkLst>
        </pc:spChg>
      </pc:sldChg>
      <pc:sldChg chg="modSp">
        <pc:chgData name="Dietmar Kemper" userId="259ad8db-6414-406d-a362-83e48911c955" providerId="ADAL" clId="{D6D8D707-687E-1B46-878C-DA9B0B447D21}" dt="2021-12-22T11:54:39.941" v="75" actId="20577"/>
        <pc:sldMkLst>
          <pc:docMk/>
          <pc:sldMk cId="4166043380" sldId="258"/>
        </pc:sldMkLst>
        <pc:spChg chg="mod">
          <ac:chgData name="Dietmar Kemper" userId="259ad8db-6414-406d-a362-83e48911c955" providerId="ADAL" clId="{D6D8D707-687E-1B46-878C-DA9B0B447D21}" dt="2021-12-22T11:54:39.941" v="75" actId="20577"/>
          <ac:spMkLst>
            <pc:docMk/>
            <pc:sldMk cId="4166043380" sldId="258"/>
            <ac:spMk id="3" creationId="{9FD48215-2ACA-9648-9BAB-81437AD168E7}"/>
          </ac:spMkLst>
        </pc:spChg>
        <pc:spChg chg="mod">
          <ac:chgData name="Dietmar Kemper" userId="259ad8db-6414-406d-a362-83e48911c955" providerId="ADAL" clId="{D6D8D707-687E-1B46-878C-DA9B0B447D21}" dt="2021-12-22T11:54:07.319" v="41" actId="20577"/>
          <ac:spMkLst>
            <pc:docMk/>
            <pc:sldMk cId="4166043380" sldId="258"/>
            <ac:spMk id="5" creationId="{81331951-43FB-9A4E-9EBC-BDE03D37E6FA}"/>
          </ac:spMkLst>
        </pc:spChg>
      </pc:sldChg>
      <pc:sldChg chg="addSp delSp modSp new">
        <pc:chgData name="Dietmar Kemper" userId="259ad8db-6414-406d-a362-83e48911c955" providerId="ADAL" clId="{D6D8D707-687E-1B46-878C-DA9B0B447D21}" dt="2021-12-23T05:04:32.612" v="2377" actId="1076"/>
        <pc:sldMkLst>
          <pc:docMk/>
          <pc:sldMk cId="3583949579" sldId="259"/>
        </pc:sldMkLst>
        <pc:spChg chg="mod">
          <ac:chgData name="Dietmar Kemper" userId="259ad8db-6414-406d-a362-83e48911c955" providerId="ADAL" clId="{D6D8D707-687E-1B46-878C-DA9B0B447D21}" dt="2021-12-23T05:04:13.628" v="2376" actId="20577"/>
          <ac:spMkLst>
            <pc:docMk/>
            <pc:sldMk cId="3583949579" sldId="259"/>
            <ac:spMk id="2" creationId="{B5376BD2-12CF-1741-ABCD-A9F4DDA8763F}"/>
          </ac:spMkLst>
        </pc:spChg>
        <pc:spChg chg="del mod">
          <ac:chgData name="Dietmar Kemper" userId="259ad8db-6414-406d-a362-83e48911c955" providerId="ADAL" clId="{D6D8D707-687E-1B46-878C-DA9B0B447D21}" dt="2021-12-23T04:56:40.686" v="1808" actId="478"/>
          <ac:spMkLst>
            <pc:docMk/>
            <pc:sldMk cId="3583949579" sldId="259"/>
            <ac:spMk id="3" creationId="{61F041CE-20A3-A240-97EA-BB0C61271880}"/>
          </ac:spMkLst>
        </pc:spChg>
        <pc:spChg chg="add mod">
          <ac:chgData name="Dietmar Kemper" userId="259ad8db-6414-406d-a362-83e48911c955" providerId="ADAL" clId="{D6D8D707-687E-1B46-878C-DA9B0B447D21}" dt="2021-12-23T04:57:42.688" v="1886" actId="1076"/>
          <ac:spMkLst>
            <pc:docMk/>
            <pc:sldMk cId="3583949579" sldId="259"/>
            <ac:spMk id="6" creationId="{3185B888-4455-0448-9BFF-6A905DDDA7B0}"/>
          </ac:spMkLst>
        </pc:spChg>
        <pc:spChg chg="add mod">
          <ac:chgData name="Dietmar Kemper" userId="259ad8db-6414-406d-a362-83e48911c955" providerId="ADAL" clId="{D6D8D707-687E-1B46-878C-DA9B0B447D21}" dt="2021-12-23T05:02:58.522" v="2322" actId="1076"/>
          <ac:spMkLst>
            <pc:docMk/>
            <pc:sldMk cId="3583949579" sldId="259"/>
            <ac:spMk id="8" creationId="{BE2293C0-BBBE-A342-AAE9-355466020CD4}"/>
          </ac:spMkLst>
        </pc:spChg>
        <pc:spChg chg="add mod">
          <ac:chgData name="Dietmar Kemper" userId="259ad8db-6414-406d-a362-83e48911c955" providerId="ADAL" clId="{D6D8D707-687E-1B46-878C-DA9B0B447D21}" dt="2021-12-23T05:04:32.612" v="2377" actId="1076"/>
          <ac:spMkLst>
            <pc:docMk/>
            <pc:sldMk cId="3583949579" sldId="259"/>
            <ac:spMk id="9" creationId="{DF58F84C-59AF-D34F-9E6D-006B8486F20C}"/>
          </ac:spMkLst>
        </pc:spChg>
      </pc:sldChg>
      <pc:sldChg chg="modSp add">
        <pc:chgData name="Dietmar Kemper" userId="259ad8db-6414-406d-a362-83e48911c955" providerId="ADAL" clId="{D6D8D707-687E-1B46-878C-DA9B0B447D21}" dt="2021-12-22T12:07:42.084" v="455" actId="255"/>
        <pc:sldMkLst>
          <pc:docMk/>
          <pc:sldMk cId="1491100768" sldId="260"/>
        </pc:sldMkLst>
        <pc:spChg chg="mod">
          <ac:chgData name="Dietmar Kemper" userId="259ad8db-6414-406d-a362-83e48911c955" providerId="ADAL" clId="{D6D8D707-687E-1B46-878C-DA9B0B447D21}" dt="2021-12-22T12:06:36.395" v="313" actId="20577"/>
          <ac:spMkLst>
            <pc:docMk/>
            <pc:sldMk cId="1491100768" sldId="260"/>
            <ac:spMk id="2" creationId="{B5376BD2-12CF-1741-ABCD-A9F4DDA8763F}"/>
          </ac:spMkLst>
        </pc:spChg>
        <pc:spChg chg="mod">
          <ac:chgData name="Dietmar Kemper" userId="259ad8db-6414-406d-a362-83e48911c955" providerId="ADAL" clId="{D6D8D707-687E-1B46-878C-DA9B0B447D21}" dt="2021-12-22T12:07:42.084" v="455" actId="255"/>
          <ac:spMkLst>
            <pc:docMk/>
            <pc:sldMk cId="1491100768" sldId="260"/>
            <ac:spMk id="3" creationId="{61F041CE-20A3-A240-97EA-BB0C61271880}"/>
          </ac:spMkLst>
        </pc:spChg>
      </pc:sldChg>
      <pc:sldChg chg="modSp add">
        <pc:chgData name="Dietmar Kemper" userId="259ad8db-6414-406d-a362-83e48911c955" providerId="ADAL" clId="{D6D8D707-687E-1B46-878C-DA9B0B447D21}" dt="2021-12-22T12:25:28.036" v="1055" actId="20577"/>
        <pc:sldMkLst>
          <pc:docMk/>
          <pc:sldMk cId="1385178628" sldId="261"/>
        </pc:sldMkLst>
        <pc:spChg chg="mod">
          <ac:chgData name="Dietmar Kemper" userId="259ad8db-6414-406d-a362-83e48911c955" providerId="ADAL" clId="{D6D8D707-687E-1B46-878C-DA9B0B447D21}" dt="2021-12-22T12:08:02.882" v="475" actId="20577"/>
          <ac:spMkLst>
            <pc:docMk/>
            <pc:sldMk cId="1385178628" sldId="261"/>
            <ac:spMk id="2" creationId="{B5376BD2-12CF-1741-ABCD-A9F4DDA8763F}"/>
          </ac:spMkLst>
        </pc:spChg>
        <pc:spChg chg="mod">
          <ac:chgData name="Dietmar Kemper" userId="259ad8db-6414-406d-a362-83e48911c955" providerId="ADAL" clId="{D6D8D707-687E-1B46-878C-DA9B0B447D21}" dt="2021-12-22T12:25:28.036" v="1055" actId="20577"/>
          <ac:spMkLst>
            <pc:docMk/>
            <pc:sldMk cId="1385178628" sldId="261"/>
            <ac:spMk id="3" creationId="{61F041CE-20A3-A240-97EA-BB0C61271880}"/>
          </ac:spMkLst>
        </pc:spChg>
      </pc:sldChg>
      <pc:sldChg chg="modSp new ord">
        <pc:chgData name="Dietmar Kemper" userId="259ad8db-6414-406d-a362-83e48911c955" providerId="ADAL" clId="{D6D8D707-687E-1B46-878C-DA9B0B447D21}" dt="2021-12-23T05:06:50.813" v="2383" actId="20577"/>
        <pc:sldMkLst>
          <pc:docMk/>
          <pc:sldMk cId="3275778325" sldId="262"/>
        </pc:sldMkLst>
        <pc:spChg chg="mod">
          <ac:chgData name="Dietmar Kemper" userId="259ad8db-6414-406d-a362-83e48911c955" providerId="ADAL" clId="{D6D8D707-687E-1B46-878C-DA9B0B447D21}" dt="2021-12-23T04:29:58.007" v="1077" actId="20577"/>
          <ac:spMkLst>
            <pc:docMk/>
            <pc:sldMk cId="3275778325" sldId="262"/>
            <ac:spMk id="2" creationId="{E29C1E29-36B8-E045-A79C-D2CB1BD251E7}"/>
          </ac:spMkLst>
        </pc:spChg>
        <pc:spChg chg="mod">
          <ac:chgData name="Dietmar Kemper" userId="259ad8db-6414-406d-a362-83e48911c955" providerId="ADAL" clId="{D6D8D707-687E-1B46-878C-DA9B0B447D21}" dt="2021-12-23T05:06:50.813" v="2383" actId="20577"/>
          <ac:spMkLst>
            <pc:docMk/>
            <pc:sldMk cId="3275778325" sldId="262"/>
            <ac:spMk id="3" creationId="{1E7947D4-22C3-964B-8626-10F622561F77}"/>
          </ac:spMkLst>
        </pc:spChg>
      </pc:sldChg>
      <pc:sldChg chg="modSp new ord">
        <pc:chgData name="Dietmar Kemper" userId="259ad8db-6414-406d-a362-83e48911c955" providerId="ADAL" clId="{D6D8D707-687E-1B46-878C-DA9B0B447D21}" dt="2021-12-23T05:07:12.288" v="2387" actId="255"/>
        <pc:sldMkLst>
          <pc:docMk/>
          <pc:sldMk cId="2916126076" sldId="263"/>
        </pc:sldMkLst>
        <pc:spChg chg="mod">
          <ac:chgData name="Dietmar Kemper" userId="259ad8db-6414-406d-a362-83e48911c955" providerId="ADAL" clId="{D6D8D707-687E-1B46-878C-DA9B0B447D21}" dt="2021-12-23T04:37:48.549" v="1237" actId="20577"/>
          <ac:spMkLst>
            <pc:docMk/>
            <pc:sldMk cId="2916126076" sldId="263"/>
            <ac:spMk id="2" creationId="{2B479F55-A421-AF43-91A5-300978A3C229}"/>
          </ac:spMkLst>
        </pc:spChg>
        <pc:spChg chg="mod">
          <ac:chgData name="Dietmar Kemper" userId="259ad8db-6414-406d-a362-83e48911c955" providerId="ADAL" clId="{D6D8D707-687E-1B46-878C-DA9B0B447D21}" dt="2021-12-23T05:07:12.288" v="2387" actId="255"/>
          <ac:spMkLst>
            <pc:docMk/>
            <pc:sldMk cId="2916126076" sldId="263"/>
            <ac:spMk id="3" creationId="{40F45283-C1CD-744B-9472-ABCBB45734CC}"/>
          </ac:spMkLst>
        </pc:spChg>
      </pc:sldChg>
      <pc:sldChg chg="modSp new ord">
        <pc:chgData name="Dietmar Kemper" userId="259ad8db-6414-406d-a362-83e48911c955" providerId="ADAL" clId="{D6D8D707-687E-1B46-878C-DA9B0B447D21}" dt="2021-12-23T07:41:13.630" v="2520" actId="20577"/>
        <pc:sldMkLst>
          <pc:docMk/>
          <pc:sldMk cId="3339560242" sldId="264"/>
        </pc:sldMkLst>
        <pc:spChg chg="mod">
          <ac:chgData name="Dietmar Kemper" userId="259ad8db-6414-406d-a362-83e48911c955" providerId="ADAL" clId="{D6D8D707-687E-1B46-878C-DA9B0B447D21}" dt="2021-12-23T04:42:22.828" v="1581" actId="20577"/>
          <ac:spMkLst>
            <pc:docMk/>
            <pc:sldMk cId="3339560242" sldId="264"/>
            <ac:spMk id="2" creationId="{E57EF23D-86B2-804B-A1D7-67A8177C60A2}"/>
          </ac:spMkLst>
        </pc:spChg>
        <pc:spChg chg="mod">
          <ac:chgData name="Dietmar Kemper" userId="259ad8db-6414-406d-a362-83e48911c955" providerId="ADAL" clId="{D6D8D707-687E-1B46-878C-DA9B0B447D21}" dt="2021-12-23T07:41:13.630" v="2520" actId="20577"/>
          <ac:spMkLst>
            <pc:docMk/>
            <pc:sldMk cId="3339560242" sldId="264"/>
            <ac:spMk id="3" creationId="{BEE5AC4D-C66A-0D4B-91A1-CFEE1AB4C9EF}"/>
          </ac:spMkLst>
        </pc:spChg>
      </pc:sldChg>
      <pc:sldChg chg="modSp new">
        <pc:chgData name="Dietmar Kemper" userId="259ad8db-6414-406d-a362-83e48911c955" providerId="ADAL" clId="{D6D8D707-687E-1B46-878C-DA9B0B447D21}" dt="2021-12-23T06:42:19.321" v="2519" actId="20577"/>
        <pc:sldMkLst>
          <pc:docMk/>
          <pc:sldMk cId="3562691823" sldId="265"/>
        </pc:sldMkLst>
        <pc:spChg chg="mod">
          <ac:chgData name="Dietmar Kemper" userId="259ad8db-6414-406d-a362-83e48911c955" providerId="ADAL" clId="{D6D8D707-687E-1B46-878C-DA9B0B447D21}" dt="2021-12-23T06:05:24.273" v="2463" actId="20577"/>
          <ac:spMkLst>
            <pc:docMk/>
            <pc:sldMk cId="3562691823" sldId="265"/>
            <ac:spMk id="2" creationId="{4670FEB8-F59D-564E-925B-49C58557468B}"/>
          </ac:spMkLst>
        </pc:spChg>
        <pc:spChg chg="mod">
          <ac:chgData name="Dietmar Kemper" userId="259ad8db-6414-406d-a362-83e48911c955" providerId="ADAL" clId="{D6D8D707-687E-1B46-878C-DA9B0B447D21}" dt="2021-12-23T06:42:19.321" v="2519" actId="20577"/>
          <ac:spMkLst>
            <pc:docMk/>
            <pc:sldMk cId="3562691823" sldId="265"/>
            <ac:spMk id="3" creationId="{105E5F26-0F59-F84F-9906-91BB57169D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utsches-schulportal.de/unterricht/umfrage-deutsches-schulbarometer/" TargetMode="External"/><Relationship Id="rId2" Type="http://schemas.openxmlformats.org/officeDocument/2006/relationships/hyperlink" Target="https://www.leopoldina.org/uploads/tx_leopublication/2021_Corona_Kinder_und_Jugendlich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2D2FB-FB91-414A-9C22-237AAF89D1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Classroommanagement</a:t>
            </a:r>
            <a:r>
              <a:rPr lang="de-DE" dirty="0"/>
              <a:t> und Teambildung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9D99AD2-2A78-1A47-89E5-779F21323C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…unter Berücksichtigung der bisherigen Corona-Pandemie</a:t>
            </a:r>
          </a:p>
        </p:txBody>
      </p:sp>
    </p:spTree>
    <p:extLst>
      <p:ext uri="{BB962C8B-B14F-4D97-AF65-F5344CB8AC3E}">
        <p14:creationId xmlns:p14="http://schemas.microsoft.com/office/powerpoint/2010/main" val="1115392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70FEB8-F59D-564E-925B-49C585574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Kooperierende Unterrichtsmethoden zur Förderung der Kommunikation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5E5F26-0F59-F84F-9906-91BB57169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100" dirty="0"/>
              <a:t>Think/Pair/Share</a:t>
            </a:r>
          </a:p>
          <a:p>
            <a:r>
              <a:rPr lang="de-DE" sz="2100" dirty="0"/>
              <a:t>Gruppenpuzzle…</a:t>
            </a:r>
          </a:p>
          <a:p>
            <a:r>
              <a:rPr lang="de-DE" sz="21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56269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B7DE73-8DF7-2544-A5A2-6B26EE2AA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9067"/>
          </a:xfrm>
        </p:spPr>
        <p:txBody>
          <a:bodyPr>
            <a:normAutofit fontScale="90000"/>
          </a:bodyPr>
          <a:lstStyle/>
          <a:p>
            <a:r>
              <a:rPr lang="de-DE" dirty="0"/>
              <a:t>Rahmenbedingung – Kinder und Jugendliche in der Corona-Pandemie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D48215-2ACA-9648-9BAB-81437AD16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8667"/>
            <a:ext cx="8596668" cy="5023555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Kinder und Jugendliche in der Corona-Pandemie – psychosoziale und </a:t>
            </a:r>
            <a:r>
              <a:rPr lang="de-DE" dirty="0" err="1"/>
              <a:t>edukative</a:t>
            </a:r>
            <a:r>
              <a:rPr lang="de-DE" dirty="0"/>
              <a:t> Herausforderungen und Chancen (</a:t>
            </a:r>
            <a:r>
              <a:rPr lang="de-DE" dirty="0">
                <a:hlinkClick r:id="rId2"/>
              </a:rPr>
              <a:t>https://</a:t>
            </a:r>
            <a:r>
              <a:rPr lang="de-DE" dirty="0" err="1">
                <a:hlinkClick r:id="rId2"/>
              </a:rPr>
              <a:t>www.leopoldina.org</a:t>
            </a:r>
            <a:r>
              <a:rPr lang="de-DE" dirty="0">
                <a:hlinkClick r:id="rId2"/>
              </a:rPr>
              <a:t>/uploads/</a:t>
            </a:r>
            <a:r>
              <a:rPr lang="de-DE" dirty="0" err="1">
                <a:hlinkClick r:id="rId2"/>
              </a:rPr>
              <a:t>tx_leopublication</a:t>
            </a:r>
            <a:r>
              <a:rPr lang="de-DE" dirty="0">
                <a:hlinkClick r:id="rId2"/>
              </a:rPr>
              <a:t>/2021_Corona_Kinder_und_Jugendliche.pdf</a:t>
            </a:r>
            <a:r>
              <a:rPr lang="de-DE" dirty="0"/>
              <a:t>) </a:t>
            </a:r>
          </a:p>
          <a:p>
            <a:pPr lvl="1"/>
            <a:r>
              <a:rPr lang="de-DE" dirty="0"/>
              <a:t>Bildung</a:t>
            </a:r>
          </a:p>
          <a:p>
            <a:pPr lvl="1"/>
            <a:r>
              <a:rPr lang="de-DE" dirty="0"/>
              <a:t>Soziale Interaktion und </a:t>
            </a:r>
            <a:r>
              <a:rPr lang="de-DE" dirty="0" err="1"/>
              <a:t>sozioemotionale</a:t>
            </a:r>
            <a:r>
              <a:rPr lang="de-DE" dirty="0"/>
              <a:t> Entwicklung</a:t>
            </a:r>
          </a:p>
          <a:p>
            <a:pPr lvl="1"/>
            <a:r>
              <a:rPr lang="de-DE" dirty="0"/>
              <a:t>Körperliche Aktivität</a:t>
            </a:r>
          </a:p>
          <a:p>
            <a:pPr lvl="1"/>
            <a:r>
              <a:rPr lang="de-DE" dirty="0"/>
              <a:t>Wohlbefinden und psychische Situation</a:t>
            </a:r>
          </a:p>
          <a:p>
            <a:r>
              <a:rPr lang="de-DE" dirty="0"/>
              <a:t>Lehrer-Umfrage offenbart Probleme infolge Pandemie (</a:t>
            </a:r>
            <a:r>
              <a:rPr lang="de-DE" dirty="0">
                <a:hlinkClick r:id="rId3"/>
              </a:rPr>
              <a:t>https://</a:t>
            </a:r>
            <a:r>
              <a:rPr lang="de-DE" dirty="0" err="1">
                <a:hlinkClick r:id="rId3"/>
              </a:rPr>
              <a:t>deutsches-schulportal.de</a:t>
            </a:r>
            <a:r>
              <a:rPr lang="de-DE" dirty="0">
                <a:hlinkClick r:id="rId3"/>
              </a:rPr>
              <a:t>/</a:t>
            </a:r>
            <a:r>
              <a:rPr lang="de-DE" dirty="0" err="1">
                <a:hlinkClick r:id="rId3"/>
              </a:rPr>
              <a:t>unterricht</a:t>
            </a:r>
            <a:r>
              <a:rPr lang="de-DE" dirty="0">
                <a:hlinkClick r:id="rId3"/>
              </a:rPr>
              <a:t>/</a:t>
            </a:r>
            <a:r>
              <a:rPr lang="de-DE" dirty="0" err="1">
                <a:hlinkClick r:id="rId3"/>
              </a:rPr>
              <a:t>umfrage-deutsches</a:t>
            </a:r>
            <a:r>
              <a:rPr lang="de-DE" dirty="0">
                <a:hlinkClick r:id="rId3"/>
              </a:rPr>
              <a:t>-schulbarometer/</a:t>
            </a:r>
            <a:r>
              <a:rPr lang="de-DE" dirty="0"/>
              <a:t>) </a:t>
            </a:r>
          </a:p>
          <a:p>
            <a:pPr lvl="1"/>
            <a:r>
              <a:rPr lang="de-DE" dirty="0"/>
              <a:t>Motivationsprobleme</a:t>
            </a:r>
          </a:p>
          <a:p>
            <a:pPr lvl="1"/>
            <a:r>
              <a:rPr lang="de-DE" dirty="0"/>
              <a:t>Konzentrationsmängel</a:t>
            </a:r>
          </a:p>
          <a:p>
            <a:pPr lvl="1"/>
            <a:r>
              <a:rPr lang="de-DE" dirty="0"/>
              <a:t>Körperliche / motorische Unruhe</a:t>
            </a:r>
          </a:p>
          <a:p>
            <a:pPr lvl="1"/>
            <a:r>
              <a:rPr lang="de-DE" dirty="0"/>
              <a:t>Zurückgezogenheit</a:t>
            </a:r>
          </a:p>
          <a:p>
            <a:pPr lvl="1"/>
            <a:r>
              <a:rPr lang="de-DE" dirty="0" err="1"/>
              <a:t>Absentismus</a:t>
            </a:r>
            <a:endParaRPr lang="de-DE" dirty="0"/>
          </a:p>
          <a:p>
            <a:pPr lvl="1"/>
            <a:r>
              <a:rPr lang="de-DE" dirty="0"/>
              <a:t>Aggressives Verhalten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152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D48215-2ACA-9648-9BAB-81437AD16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8667"/>
            <a:ext cx="8596668" cy="5023555"/>
          </a:xfrm>
        </p:spPr>
        <p:txBody>
          <a:bodyPr>
            <a:normAutofit/>
          </a:bodyPr>
          <a:lstStyle/>
          <a:p>
            <a:r>
              <a:rPr lang="de-DE" dirty="0"/>
              <a:t>Neue Unterrichtsformen während des Distanz- und </a:t>
            </a:r>
            <a:r>
              <a:rPr lang="de-DE" dirty="0" err="1"/>
              <a:t>Hybridunterrichts</a:t>
            </a:r>
            <a:endParaRPr lang="de-DE" dirty="0"/>
          </a:p>
          <a:p>
            <a:pPr lvl="1"/>
            <a:r>
              <a:rPr lang="de-DE" dirty="0"/>
              <a:t>Asynchroner Distanz-/</a:t>
            </a:r>
            <a:r>
              <a:rPr lang="de-DE" dirty="0" err="1"/>
              <a:t>Hybridunterricht</a:t>
            </a:r>
            <a:endParaRPr lang="de-DE" dirty="0"/>
          </a:p>
          <a:p>
            <a:pPr lvl="1"/>
            <a:r>
              <a:rPr lang="de-DE" dirty="0"/>
              <a:t>Synchroner Distanz- </a:t>
            </a:r>
            <a:r>
              <a:rPr lang="de-DE" dirty="0" err="1"/>
              <a:t>Hybridunterricht</a:t>
            </a:r>
            <a:endParaRPr lang="de-DE" dirty="0"/>
          </a:p>
          <a:p>
            <a:r>
              <a:rPr lang="de-DE" dirty="0"/>
              <a:t>Diagnose von Lernrückständen und Ausgleich durch „</a:t>
            </a:r>
            <a:r>
              <a:rPr lang="de-DE" dirty="0" err="1"/>
              <a:t>Aufholprogramme</a:t>
            </a:r>
            <a:r>
              <a:rPr lang="de-DE" dirty="0"/>
              <a:t>“</a:t>
            </a:r>
          </a:p>
          <a:p>
            <a:pPr lvl="1"/>
            <a:r>
              <a:rPr lang="de-DE" dirty="0"/>
              <a:t>Studien aus dem Ausland belegen, dass Lernrückstände von 20% (gute Ausstattung mittleres bis hohes Leistungsniveau) bis 50% (schwieriges soziales Umfeld) vorhanden sind</a:t>
            </a:r>
          </a:p>
          <a:p>
            <a:pPr lvl="1"/>
            <a:r>
              <a:rPr lang="de-DE" dirty="0"/>
              <a:t>Förderung von D, M, E in den normalen U-Stunden und Lernzeiten</a:t>
            </a:r>
          </a:p>
          <a:p>
            <a:pPr lvl="1"/>
            <a:r>
              <a:rPr lang="de-DE" dirty="0"/>
              <a:t>Förderung von Kompetenzbereichen und nicht von Inhalten, somit Förderung des kumulativen </a:t>
            </a:r>
            <a:r>
              <a:rPr lang="de-DE" dirty="0" err="1"/>
              <a:t>lernens</a:t>
            </a:r>
            <a:r>
              <a:rPr lang="de-DE" dirty="0"/>
              <a:t> (Dinge miteinander zu verknüpfen und aufeinander aufbauen lassen)</a:t>
            </a:r>
          </a:p>
          <a:p>
            <a:pPr lvl="1"/>
            <a:r>
              <a:rPr lang="de-DE" dirty="0"/>
              <a:t>Nutzung der Ressource „Aufholen nach Corona – Abbau von Lernrückständen“</a:t>
            </a:r>
          </a:p>
          <a:p>
            <a:pPr lvl="1"/>
            <a:r>
              <a:rPr lang="de-DE" dirty="0"/>
              <a:t>Teilnahme an Ferienprogrammen</a:t>
            </a:r>
          </a:p>
          <a:p>
            <a:pPr lvl="1"/>
            <a:r>
              <a:rPr lang="de-DE" dirty="0"/>
              <a:t>Förderung aller anderen Fächer???</a:t>
            </a:r>
          </a:p>
          <a:p>
            <a:endParaRPr lang="de-DE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81331951-43FB-9A4E-9EBC-BDE03D37E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9067"/>
          </a:xfrm>
        </p:spPr>
        <p:txBody>
          <a:bodyPr>
            <a:normAutofit fontScale="90000"/>
          </a:bodyPr>
          <a:lstStyle/>
          <a:p>
            <a:r>
              <a:rPr lang="de-DE" dirty="0"/>
              <a:t>Rahmenbedingung - Schulen in der Corona-Pandemie</a:t>
            </a:r>
          </a:p>
        </p:txBody>
      </p:sp>
    </p:spTree>
    <p:extLst>
      <p:ext uri="{BB962C8B-B14F-4D97-AF65-F5344CB8AC3E}">
        <p14:creationId xmlns:p14="http://schemas.microsoft.com/office/powerpoint/2010/main" val="416604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76BD2-12CF-1741-ABCD-A9F4DDA87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1400"/>
          </a:xfrm>
        </p:spPr>
        <p:txBody>
          <a:bodyPr>
            <a:normAutofit fontScale="90000"/>
          </a:bodyPr>
          <a:lstStyle/>
          <a:p>
            <a:r>
              <a:rPr lang="de-DE" dirty="0"/>
              <a:t>Situation Kinder/Jugendliche    versus</a:t>
            </a:r>
            <a:br>
              <a:rPr lang="de-DE" dirty="0"/>
            </a:br>
            <a:r>
              <a:rPr lang="de-DE" dirty="0"/>
              <a:t>                                            Situation Schule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3185B888-4455-0448-9BFF-6A905DDDA7B0}"/>
              </a:ext>
            </a:extLst>
          </p:cNvPr>
          <p:cNvSpPr>
            <a:spLocks noGrp="1"/>
          </p:cNvSpPr>
          <p:nvPr/>
        </p:nvSpPr>
        <p:spPr>
          <a:xfrm>
            <a:off x="395112" y="1834445"/>
            <a:ext cx="4205110" cy="5023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de-DE" dirty="0"/>
              <a:t>Bildung</a:t>
            </a:r>
          </a:p>
          <a:p>
            <a:pPr lvl="1"/>
            <a:r>
              <a:rPr lang="de-DE" dirty="0"/>
              <a:t>Soziale Interaktion und </a:t>
            </a:r>
            <a:r>
              <a:rPr lang="de-DE" dirty="0" err="1"/>
              <a:t>sozioemotionale</a:t>
            </a:r>
            <a:r>
              <a:rPr lang="de-DE" dirty="0"/>
              <a:t> Entwicklung</a:t>
            </a:r>
          </a:p>
          <a:p>
            <a:pPr lvl="1"/>
            <a:r>
              <a:rPr lang="de-DE" dirty="0"/>
              <a:t>Körperliche Aktivität</a:t>
            </a:r>
          </a:p>
          <a:p>
            <a:pPr lvl="1"/>
            <a:r>
              <a:rPr lang="de-DE" dirty="0"/>
              <a:t>Wohlbefinden und psychische Situation</a:t>
            </a:r>
          </a:p>
          <a:p>
            <a:endParaRPr lang="de-DE" dirty="0"/>
          </a:p>
          <a:p>
            <a:pPr lvl="1"/>
            <a:r>
              <a:rPr lang="de-DE" dirty="0"/>
              <a:t>Motivationsprobleme</a:t>
            </a:r>
          </a:p>
          <a:p>
            <a:pPr lvl="1"/>
            <a:r>
              <a:rPr lang="de-DE" dirty="0"/>
              <a:t>Konzentrationsmängel</a:t>
            </a:r>
          </a:p>
          <a:p>
            <a:pPr lvl="1"/>
            <a:r>
              <a:rPr lang="de-DE" dirty="0"/>
              <a:t>Körperliche / motorische Unruhe</a:t>
            </a:r>
          </a:p>
          <a:p>
            <a:pPr lvl="1"/>
            <a:r>
              <a:rPr lang="de-DE" dirty="0"/>
              <a:t>Zurückgezogenheit</a:t>
            </a:r>
          </a:p>
          <a:p>
            <a:pPr lvl="1"/>
            <a:r>
              <a:rPr lang="de-DE" dirty="0" err="1"/>
              <a:t>Absentismus</a:t>
            </a:r>
            <a:endParaRPr lang="de-DE" dirty="0"/>
          </a:p>
          <a:p>
            <a:pPr lvl="1"/>
            <a:r>
              <a:rPr lang="de-DE" dirty="0"/>
              <a:t>Aggressives Verhalten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BE2293C0-BBBE-A342-AAE9-355466020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4889" y="1961444"/>
            <a:ext cx="5226665" cy="5023555"/>
          </a:xfrm>
        </p:spPr>
        <p:txBody>
          <a:bodyPr>
            <a:normAutofit/>
          </a:bodyPr>
          <a:lstStyle/>
          <a:p>
            <a:r>
              <a:rPr lang="de-DE" dirty="0"/>
              <a:t>Distanz- </a:t>
            </a:r>
            <a:r>
              <a:rPr lang="de-DE" dirty="0" err="1"/>
              <a:t>Hybridunterricht</a:t>
            </a:r>
            <a:endParaRPr lang="de-DE" dirty="0"/>
          </a:p>
          <a:p>
            <a:r>
              <a:rPr lang="de-DE" dirty="0"/>
              <a:t>Diagnose von Lernrückständen und Ausgleich durch „</a:t>
            </a:r>
            <a:r>
              <a:rPr lang="de-DE" dirty="0" err="1"/>
              <a:t>Aufholprogramme</a:t>
            </a:r>
            <a:r>
              <a:rPr lang="de-DE" dirty="0"/>
              <a:t>“</a:t>
            </a:r>
          </a:p>
          <a:p>
            <a:endParaRPr lang="de-DE" dirty="0"/>
          </a:p>
          <a:p>
            <a:r>
              <a:rPr lang="de-DE" dirty="0"/>
              <a:t>Grundlegende Lehrerfunktionen</a:t>
            </a:r>
          </a:p>
          <a:p>
            <a:pPr lvl="1"/>
            <a:r>
              <a:rPr lang="de-DE" dirty="0"/>
              <a:t>Unterrichten</a:t>
            </a:r>
          </a:p>
          <a:p>
            <a:pPr lvl="1"/>
            <a:r>
              <a:rPr lang="de-DE" dirty="0"/>
              <a:t>Erziehen</a:t>
            </a:r>
          </a:p>
          <a:p>
            <a:pPr lvl="1"/>
            <a:r>
              <a:rPr lang="de-DE" dirty="0"/>
              <a:t>Diagnostizieren</a:t>
            </a:r>
          </a:p>
          <a:p>
            <a:pPr lvl="1"/>
            <a:r>
              <a:rPr lang="de-DE" dirty="0"/>
              <a:t>Beraten</a:t>
            </a:r>
          </a:p>
          <a:p>
            <a:pPr lvl="1"/>
            <a:r>
              <a:rPr lang="de-DE" dirty="0"/>
              <a:t>Leistung messen und beurteilen</a:t>
            </a:r>
          </a:p>
          <a:p>
            <a:pPr lvl="1"/>
            <a:r>
              <a:rPr lang="de-DE" dirty="0"/>
              <a:t>Organisieren und verwalten</a:t>
            </a:r>
          </a:p>
          <a:p>
            <a:pPr lvl="1"/>
            <a:r>
              <a:rPr lang="de-DE" dirty="0"/>
              <a:t>Evaluieren, innovieren und kooperieren</a:t>
            </a:r>
          </a:p>
        </p:txBody>
      </p:sp>
      <p:sp>
        <p:nvSpPr>
          <p:cNvPr id="9" name="Pfeil: nach links und rechts 8">
            <a:extLst>
              <a:ext uri="{FF2B5EF4-FFF2-40B4-BE49-F238E27FC236}">
                <a16:creationId xmlns:a16="http://schemas.microsoft.com/office/drawing/2014/main" id="{DF58F84C-59AF-D34F-9E6D-006B8486F20C}"/>
              </a:ext>
            </a:extLst>
          </p:cNvPr>
          <p:cNvSpPr/>
          <p:nvPr/>
        </p:nvSpPr>
        <p:spPr>
          <a:xfrm>
            <a:off x="3885015" y="3640666"/>
            <a:ext cx="1942863" cy="7055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94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76BD2-12CF-1741-ABCD-A9F4DDA87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8511"/>
          </a:xfrm>
        </p:spPr>
        <p:txBody>
          <a:bodyPr>
            <a:normAutofit/>
          </a:bodyPr>
          <a:lstStyle/>
          <a:p>
            <a:r>
              <a:rPr lang="de-DE" dirty="0"/>
              <a:t>Lernumgebungen gestalten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F041CE-20A3-A240-97EA-BB0C61271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1000"/>
            <a:ext cx="8596668" cy="4882443"/>
          </a:xfrm>
        </p:spPr>
        <p:txBody>
          <a:bodyPr>
            <a:normAutofit/>
          </a:bodyPr>
          <a:lstStyle/>
          <a:p>
            <a:r>
              <a:rPr lang="de-DE" sz="3500" dirty="0" err="1"/>
              <a:t>Classroommangement</a:t>
            </a:r>
            <a:endParaRPr lang="de-DE" sz="3500" dirty="0"/>
          </a:p>
          <a:p>
            <a:r>
              <a:rPr lang="de-DE" sz="3500" dirty="0" err="1"/>
              <a:t>Scaffolding</a:t>
            </a:r>
            <a:endParaRPr lang="de-DE" sz="3500" dirty="0"/>
          </a:p>
          <a:p>
            <a:r>
              <a:rPr lang="de-DE" sz="3500" dirty="0"/>
              <a:t>Aufgabengestaltung</a:t>
            </a:r>
          </a:p>
          <a:p>
            <a:r>
              <a:rPr lang="de-DE" sz="3500" dirty="0"/>
              <a:t>Differenzierung</a:t>
            </a:r>
          </a:p>
          <a:p>
            <a:r>
              <a:rPr lang="de-DE" sz="3500" dirty="0"/>
              <a:t>Lernförderung</a:t>
            </a:r>
          </a:p>
          <a:p>
            <a:r>
              <a:rPr lang="de-DE" sz="3500" dirty="0"/>
              <a:t>Kooperatives Lernen</a:t>
            </a:r>
          </a:p>
        </p:txBody>
      </p:sp>
    </p:spTree>
    <p:extLst>
      <p:ext uri="{BB962C8B-B14F-4D97-AF65-F5344CB8AC3E}">
        <p14:creationId xmlns:p14="http://schemas.microsoft.com/office/powerpoint/2010/main" val="1491100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76BD2-12CF-1741-ABCD-A9F4DDA87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8511"/>
          </a:xfrm>
        </p:spPr>
        <p:txBody>
          <a:bodyPr>
            <a:normAutofit/>
          </a:bodyPr>
          <a:lstStyle/>
          <a:p>
            <a:r>
              <a:rPr lang="de-DE" dirty="0" err="1"/>
              <a:t>Classroommanagement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F041CE-20A3-A240-97EA-BB0C61271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1000"/>
            <a:ext cx="8596668" cy="4882443"/>
          </a:xfrm>
        </p:spPr>
        <p:txBody>
          <a:bodyPr>
            <a:normAutofit/>
          </a:bodyPr>
          <a:lstStyle/>
          <a:p>
            <a:r>
              <a:rPr lang="de-DE" sz="2000" dirty="0"/>
              <a:t>Vorbereitung des Klassenraumes</a:t>
            </a:r>
          </a:p>
          <a:p>
            <a:r>
              <a:rPr lang="de-DE" sz="2000" dirty="0"/>
              <a:t>Planung und Unterrichtung von Regeln sowie der unterrichtlichen Verfahrensweisen</a:t>
            </a:r>
          </a:p>
          <a:p>
            <a:r>
              <a:rPr lang="de-DE" sz="2000" dirty="0"/>
              <a:t>Festlegung von Konsequenzen</a:t>
            </a:r>
          </a:p>
          <a:p>
            <a:r>
              <a:rPr lang="de-DE" sz="2000" dirty="0"/>
              <a:t>Schaffung eines positiven (Lern-)Klimas im Klassenraum</a:t>
            </a:r>
          </a:p>
          <a:p>
            <a:r>
              <a:rPr lang="de-DE" sz="2000" dirty="0"/>
              <a:t>Beaufsichtigung bzw. gezielte Beobachtung der SuS</a:t>
            </a:r>
          </a:p>
          <a:p>
            <a:r>
              <a:rPr lang="de-DE" sz="2000" dirty="0"/>
              <a:t>Unterricht angemessen vorbereiten</a:t>
            </a:r>
          </a:p>
          <a:p>
            <a:r>
              <a:rPr lang="de-DE" sz="2000" dirty="0"/>
              <a:t>Festlegung von SuS-Verantwortlichkeit</a:t>
            </a:r>
          </a:p>
          <a:p>
            <a:r>
              <a:rPr lang="de-DE" sz="2000" dirty="0"/>
              <a:t>Unangemessenes SuS-Verhalten</a:t>
            </a:r>
          </a:p>
          <a:p>
            <a:r>
              <a:rPr lang="de-DE" sz="2000" dirty="0"/>
              <a:t>Strategien für </a:t>
            </a:r>
            <a:r>
              <a:rPr lang="de-DE" sz="2000"/>
              <a:t>potenzielle Probleme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385178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9C1E29-36B8-E045-A79C-D2CB1BD25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Classroommanagement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7947D4-22C3-964B-8626-10F622561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095044"/>
          </a:xfrm>
        </p:spPr>
        <p:txBody>
          <a:bodyPr>
            <a:normAutofit/>
          </a:bodyPr>
          <a:lstStyle/>
          <a:p>
            <a:r>
              <a:rPr lang="de-DE" sz="2700" dirty="0"/>
              <a:t>Managementstil 1: (Zu) streng angehen</a:t>
            </a:r>
          </a:p>
          <a:p>
            <a:endParaRPr lang="de-DE" sz="2700" dirty="0"/>
          </a:p>
          <a:p>
            <a:r>
              <a:rPr lang="de-DE" sz="2700" dirty="0"/>
              <a:t>Managementstil 2: (Gar) nicht angehen</a:t>
            </a:r>
          </a:p>
          <a:p>
            <a:endParaRPr lang="de-DE" sz="2700" dirty="0"/>
          </a:p>
          <a:p>
            <a:r>
              <a:rPr lang="de-DE" sz="2700" dirty="0"/>
              <a:t>Managementstil 3: entspannt angehen</a:t>
            </a:r>
          </a:p>
        </p:txBody>
      </p:sp>
    </p:spTree>
    <p:extLst>
      <p:ext uri="{BB962C8B-B14F-4D97-AF65-F5344CB8AC3E}">
        <p14:creationId xmlns:p14="http://schemas.microsoft.com/office/powerpoint/2010/main" val="3275778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7EF23D-86B2-804B-A1D7-67A8177C6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Classroommanagement</a:t>
            </a:r>
            <a:r>
              <a:rPr lang="de-DE" dirty="0"/>
              <a:t> durch Teambildung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E5AC4D-C66A-0D4B-91A1-CFEE1AB4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7557"/>
            <a:ext cx="8596668" cy="4573806"/>
          </a:xfrm>
        </p:spPr>
        <p:txBody>
          <a:bodyPr>
            <a:normAutofit/>
          </a:bodyPr>
          <a:lstStyle/>
          <a:p>
            <a:r>
              <a:rPr lang="de-DE" sz="2400" dirty="0"/>
              <a:t>Lehrerbezogene Teams</a:t>
            </a:r>
          </a:p>
          <a:p>
            <a:pPr lvl="1"/>
            <a:r>
              <a:rPr lang="de-DE" sz="2200" dirty="0" err="1"/>
              <a:t>Klassenlehrerteams</a:t>
            </a:r>
            <a:endParaRPr lang="de-DE" sz="2200" dirty="0"/>
          </a:p>
          <a:p>
            <a:pPr lvl="1"/>
            <a:r>
              <a:rPr lang="de-DE" sz="2200" dirty="0"/>
              <a:t>Klassenteams</a:t>
            </a:r>
          </a:p>
          <a:p>
            <a:pPr lvl="1"/>
            <a:r>
              <a:rPr lang="de-DE" sz="2200" dirty="0"/>
              <a:t>Fachteams</a:t>
            </a:r>
          </a:p>
          <a:p>
            <a:r>
              <a:rPr lang="de-DE" sz="2400" dirty="0"/>
              <a:t>Schülerbezogene Teams</a:t>
            </a:r>
          </a:p>
          <a:p>
            <a:pPr lvl="1"/>
            <a:r>
              <a:rPr lang="de-DE" sz="2200" dirty="0"/>
              <a:t>Leistungsorientiert</a:t>
            </a:r>
          </a:p>
          <a:p>
            <a:pPr lvl="1"/>
            <a:r>
              <a:rPr lang="de-DE" sz="2200" dirty="0"/>
              <a:t>Themenorientiert</a:t>
            </a:r>
          </a:p>
          <a:p>
            <a:pPr lvl="1"/>
            <a:r>
              <a:rPr lang="de-DE" sz="2200" dirty="0" err="1"/>
              <a:t>Geschlechterorientiert</a:t>
            </a:r>
            <a:endParaRPr lang="de-DE" sz="2200" dirty="0"/>
          </a:p>
          <a:p>
            <a:pPr lvl="1"/>
            <a:r>
              <a:rPr lang="de-DE" sz="2200" dirty="0"/>
              <a:t>Sympathieorientiert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339560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479F55-A421-AF43-91A5-300978A3C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Merkmale guten Unterrichts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F45283-C1CD-744B-9472-ABCBB4573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8111"/>
            <a:ext cx="8596668" cy="4503251"/>
          </a:xfrm>
        </p:spPr>
        <p:txBody>
          <a:bodyPr>
            <a:noAutofit/>
          </a:bodyPr>
          <a:lstStyle/>
          <a:p>
            <a:r>
              <a:rPr lang="de-DE" sz="2200" dirty="0"/>
              <a:t>Klare Strukturierung des Unterrichts</a:t>
            </a:r>
          </a:p>
          <a:p>
            <a:r>
              <a:rPr lang="de-DE" sz="2200" dirty="0"/>
              <a:t>Hoher Anteil echter Lernzeit</a:t>
            </a:r>
          </a:p>
          <a:p>
            <a:r>
              <a:rPr lang="de-DE" sz="2200" dirty="0"/>
              <a:t>Lernförderliches Klima</a:t>
            </a:r>
          </a:p>
          <a:p>
            <a:r>
              <a:rPr lang="de-DE" sz="2200" dirty="0"/>
              <a:t>Inhaltliche Klarheit</a:t>
            </a:r>
          </a:p>
          <a:p>
            <a:r>
              <a:rPr lang="de-DE" sz="2200" dirty="0" err="1"/>
              <a:t>Sinnstiftendes</a:t>
            </a:r>
            <a:r>
              <a:rPr lang="de-DE" sz="2200" dirty="0"/>
              <a:t> Kommunizieren</a:t>
            </a:r>
          </a:p>
          <a:p>
            <a:r>
              <a:rPr lang="de-DE" sz="2200" dirty="0"/>
              <a:t>Methodenvielfalt</a:t>
            </a:r>
          </a:p>
          <a:p>
            <a:r>
              <a:rPr lang="de-DE" sz="2200" dirty="0"/>
              <a:t>Individuelles Fördern</a:t>
            </a:r>
          </a:p>
          <a:p>
            <a:r>
              <a:rPr lang="de-DE" sz="2200" dirty="0"/>
              <a:t>Intelligentes Üben</a:t>
            </a:r>
          </a:p>
          <a:p>
            <a:r>
              <a:rPr lang="de-DE" sz="2200" dirty="0" err="1"/>
              <a:t>Transpartente</a:t>
            </a:r>
            <a:r>
              <a:rPr lang="de-DE" sz="2200" dirty="0"/>
              <a:t> Leistungserwartungen</a:t>
            </a:r>
          </a:p>
          <a:p>
            <a:r>
              <a:rPr lang="de-DE" sz="2200" dirty="0"/>
              <a:t>Vorbereitete </a:t>
            </a:r>
            <a:r>
              <a:rPr lang="de-DE" sz="2200" dirty="0" err="1"/>
              <a:t>Lernumbegung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29161260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Breitbild</PresentationFormat>
  <Slides>10</Slides>
  <Notes>0</Notes>
  <HiddenSlides>0</HiddenSlide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Facette</vt:lpstr>
      <vt:lpstr>Classroommanagement und Teambildung</vt:lpstr>
      <vt:lpstr>Rahmenbedingung – Kinder und Jugendliche in der Corona-Pandemie</vt:lpstr>
      <vt:lpstr>Rahmenbedingung - Schulen in der Corona-Pandemie</vt:lpstr>
      <vt:lpstr>Situation Kinder/Jugendliche    versus                                             Situation Schule</vt:lpstr>
      <vt:lpstr>Lernumgebungen gestalten</vt:lpstr>
      <vt:lpstr>Classroommanagement</vt:lpstr>
      <vt:lpstr>Classroommanagement</vt:lpstr>
      <vt:lpstr>Classroommanagement durch Teambildung</vt:lpstr>
      <vt:lpstr>Merkmale guten Unterrichts</vt:lpstr>
      <vt:lpstr>Kooperierende Unterrichtsmethoden zur Förderung der Kommunikation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Classroommanagement und Teambildung</dc:title>
  <dc:creator>Dietmar Kemper</dc:creator>
  <cp:lastModifiedBy>Dietmar Kemper</cp:lastModifiedBy>
  <cp:revision>5</cp:revision>
  <dcterms:created xsi:type="dcterms:W3CDTF">2021-12-22T10:41:34Z</dcterms:created>
  <dcterms:modified xsi:type="dcterms:W3CDTF">2021-12-23T07:41:24Z</dcterms:modified>
</cp:coreProperties>
</file>