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709C2-96E2-497B-9BE7-B85024F4F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BB6CA8-F517-4EC0-9046-4F98C810F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702A68-7CDB-490C-A330-0AA85B93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208F-318E-447A-A0F9-2FC33DBF6DDC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38984-88AD-4BF2-AF8E-1E49DF37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55580C-95FF-485B-9817-CD663A8F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ECA2-0760-4BEF-870C-0CC0868C3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68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6DF65-F208-444D-8AA1-6C663D43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2CE03E-076D-4782-8082-A505598E8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95F7E3-4DD6-4D33-AA86-7860D92F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208F-318E-447A-A0F9-2FC33DBF6DDC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FE88D8-5468-4487-86E7-D1C309D7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7CDB35-AD95-4526-9D0D-581A3363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ECA2-0760-4BEF-870C-0CC0868C3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49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0918F9-8A86-46A1-84DF-4FF8C8425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D1C900-18CF-4A1D-865F-11F26BE4C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203F1D-C64C-4A65-9894-6505EB1E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208F-318E-447A-A0F9-2FC33DBF6DDC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DB8487-0FA9-4814-8003-2FB8608E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EA507F-E70F-43A8-B3E0-09D6E34C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ECA2-0760-4BEF-870C-0CC0868C3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20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2A098-5AFC-4FC8-B61C-860BAAA8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257465-7D55-4C3F-9853-ED4668C37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F0CBBD-7933-49E8-96E2-AF1BE469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208F-318E-447A-A0F9-2FC33DBF6DDC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E71FC2-09E6-48DC-9A14-14709647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EC6B7-DECB-4BE5-96BB-4BC5275B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ECA2-0760-4BEF-870C-0CC0868C3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8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8C72D-5451-40AE-9D76-5DD785EC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8E355-E3BA-40E9-A5B9-A5AF4A516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FB389A-520E-4306-B396-B8123454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208F-318E-447A-A0F9-2FC33DBF6DDC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D37E24-AF94-4309-BDD6-013DBB792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AD1ED2-3766-4222-BF5F-065F02F2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ECA2-0760-4BEF-870C-0CC0868C3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48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CD053-639F-409D-98C8-60924332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839C66-B7EF-4468-B722-6BFED99C0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F0E668-4A08-44ED-90EF-830B50F39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FB26C9-38D9-476E-B3DF-002D1DC6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208F-318E-447A-A0F9-2FC33DBF6DDC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01D87D-D595-4A46-B7D6-D4E3EBAB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5433D6-7317-4200-8B32-7F421F96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ECA2-0760-4BEF-870C-0CC0868C3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7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88E62-03D6-48F4-899A-7404773E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E37910-5BD7-4700-819E-57FE50374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162DB1-30A5-4240-8A88-4BA71FD5F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236E6A-04D2-4F5B-83CB-EAE33817D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FB00034-71FB-45C3-86EE-563DC7B70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BADFFC-BC17-4599-9823-2C971AC9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208F-318E-447A-A0F9-2FC33DBF6DDC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D12303B-B63A-4932-8857-8590BF08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990E82B-EF00-4786-9B72-388A59AA8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ECA2-0760-4BEF-870C-0CC0868C3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2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C2E49-E535-40A8-91BB-B1565F98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DB3C0CF-D079-4EE8-A790-2945F268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208F-318E-447A-A0F9-2FC33DBF6DDC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4FE9F0-491D-413B-A825-9A3433D45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F60EC6-775D-4B20-A563-D43A80F7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ECA2-0760-4BEF-870C-0CC0868C3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99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41B116-279B-4C12-AD47-3832C206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208F-318E-447A-A0F9-2FC33DBF6DDC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E9AE5D-A2A1-4DE0-B810-9DA0EB00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E033B7-71D0-4D01-8E19-8F366A4D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ECA2-0760-4BEF-870C-0CC0868C3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35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16A14-BB1B-485E-BC82-A6AAFD2D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992FC8-7188-447C-9E73-FFF13CF4F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F261DC-D60B-4A58-B39E-DA8034B3B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7A8124-0E58-4B2B-85AA-0C303771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208F-318E-447A-A0F9-2FC33DBF6DDC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6FB679-C32A-42C8-B78A-D95329CF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08B063-161F-412D-82ED-704A554C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ECA2-0760-4BEF-870C-0CC0868C3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95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F03DA-AF5E-4EF1-8C7E-FBEE3272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048D819-1D4D-4DD4-A5D1-0252DCBC1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C4F85F-BEFA-436B-8E8F-742C5186C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25C961-CE10-4DD8-B11E-5ABEA030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208F-318E-447A-A0F9-2FC33DBF6DDC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0F103D-F5D8-4648-896C-A89F2992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203E0F-98BC-4EDC-867A-5436D055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ECA2-0760-4BEF-870C-0CC0868C3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2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3A36813-F00E-4147-A6B3-964A4C6F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91B762-B757-4C8C-AAA4-52573371D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DBBEF2-4069-49D8-9687-CD210265F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1208F-318E-447A-A0F9-2FC33DBF6DDC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6EBB4A-4917-42F8-85F8-7A523E1FC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75DDB9-086E-4F98-96C0-746E17F74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9ECA2-0760-4BEF-870C-0CC0868C3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1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71B85-4441-4427-A6E4-A73153D6B4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prépositions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5F03451-C550-487E-9EFD-28FDE61CD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Präpositionen im Französischen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F689AF2-16EB-45B6-9956-061667355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8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43"/>
    </mc:Choice>
    <mc:Fallback>
      <p:transition spd="slow" advTm="17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17158F9-9B43-4168-994B-C2855718C3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67" t="30233" r="19681" b="41860"/>
          <a:stretch/>
        </p:blipFill>
        <p:spPr>
          <a:xfrm>
            <a:off x="2158408" y="2902689"/>
            <a:ext cx="7687339" cy="191386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59748BE-157E-4990-855B-7E631088F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4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376"/>
    </mc:Choice>
    <mc:Fallback>
      <p:transition spd="slow" advTm="93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79E9C7B-371F-4784-A6A5-FBCECAECEC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05" t="16280" r="66860" b="14882"/>
          <a:stretch/>
        </p:blipFill>
        <p:spPr>
          <a:xfrm>
            <a:off x="7910623" y="1424763"/>
            <a:ext cx="3296092" cy="472085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ABEC7F7-7DED-4ADF-A214-0D99CE2E697B}"/>
              </a:ext>
            </a:extLst>
          </p:cNvPr>
          <p:cNvSpPr txBox="1"/>
          <p:nvPr/>
        </p:nvSpPr>
        <p:spPr>
          <a:xfrm>
            <a:off x="818707" y="385027"/>
            <a:ext cx="30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/>
              <a:t>Où</a:t>
            </a:r>
            <a:r>
              <a:rPr lang="de-DE" sz="3600" dirty="0"/>
              <a:t> </a:t>
            </a:r>
            <a:r>
              <a:rPr lang="de-DE" sz="3600" dirty="0" err="1"/>
              <a:t>est</a:t>
            </a:r>
            <a:r>
              <a:rPr lang="de-DE" sz="3600" dirty="0"/>
              <a:t> le </a:t>
            </a:r>
            <a:r>
              <a:rPr lang="de-DE" sz="3600" dirty="0" err="1"/>
              <a:t>chat</a:t>
            </a:r>
            <a:r>
              <a:rPr lang="de-DE" sz="3600" dirty="0"/>
              <a:t>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935AB4F-68CC-4562-B175-F8A268940D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16" t="18140" r="57268" b="9147"/>
          <a:stretch/>
        </p:blipFill>
        <p:spPr>
          <a:xfrm>
            <a:off x="1341309" y="2270051"/>
            <a:ext cx="1545574" cy="3588488"/>
          </a:xfrm>
          <a:prstGeom prst="rect">
            <a:avLst/>
          </a:prstGeom>
        </p:spPr>
      </p:pic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115AAF82-5D09-400A-B9CA-BC8926B39E72}"/>
              </a:ext>
            </a:extLst>
          </p:cNvPr>
          <p:cNvSpPr/>
          <p:nvPr/>
        </p:nvSpPr>
        <p:spPr>
          <a:xfrm>
            <a:off x="3745875" y="1828802"/>
            <a:ext cx="2434856" cy="1726642"/>
          </a:xfrm>
          <a:prstGeom prst="wedgeEllipseCallout">
            <a:avLst>
              <a:gd name="adj1" fmla="val -102214"/>
              <a:gd name="adj2" fmla="val 774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Le </a:t>
            </a:r>
            <a:r>
              <a:rPr lang="de-DE" dirty="0" err="1"/>
              <a:t>chat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sur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livres</a:t>
            </a:r>
            <a:r>
              <a:rPr lang="de-DE" dirty="0"/>
              <a:t>!</a:t>
            </a:r>
          </a:p>
          <a:p>
            <a:pPr algn="ctr"/>
            <a:r>
              <a:rPr lang="de-DE" dirty="0"/>
              <a:t>Die Katze ist </a:t>
            </a:r>
            <a:r>
              <a:rPr lang="de-DE" b="1" dirty="0">
                <a:solidFill>
                  <a:srgbClr val="FF0000"/>
                </a:solidFill>
              </a:rPr>
              <a:t>auf</a:t>
            </a:r>
            <a:r>
              <a:rPr lang="de-DE" dirty="0"/>
              <a:t> den Büchern!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F1A77C88-A0E5-4909-AA28-150E1D5DC9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12"/>
    </mc:Choice>
    <mc:Fallback>
      <p:transition spd="slow" advTm="20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2C0E25D-0AD5-44CA-8E3A-A9843A028E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34" t="16745" r="34418" b="14883"/>
          <a:stretch/>
        </p:blipFill>
        <p:spPr>
          <a:xfrm>
            <a:off x="8123274" y="1594884"/>
            <a:ext cx="3285461" cy="468895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122A6A1-3B97-4359-A9B0-F52C11D26F77}"/>
              </a:ext>
            </a:extLst>
          </p:cNvPr>
          <p:cNvSpPr txBox="1"/>
          <p:nvPr/>
        </p:nvSpPr>
        <p:spPr>
          <a:xfrm>
            <a:off x="818707" y="385027"/>
            <a:ext cx="30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/>
              <a:t>Où</a:t>
            </a:r>
            <a:r>
              <a:rPr lang="de-DE" sz="3600" dirty="0"/>
              <a:t> </a:t>
            </a:r>
            <a:r>
              <a:rPr lang="de-DE" sz="3600" dirty="0" err="1"/>
              <a:t>est</a:t>
            </a:r>
            <a:r>
              <a:rPr lang="de-DE" sz="3600" dirty="0"/>
              <a:t> le </a:t>
            </a:r>
            <a:r>
              <a:rPr lang="de-DE" sz="3600" dirty="0" err="1"/>
              <a:t>chat</a:t>
            </a:r>
            <a:r>
              <a:rPr lang="de-DE" sz="3600" dirty="0"/>
              <a:t>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6DB9C6-20DD-42DC-94C2-341B60A630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16" t="18140" r="57268" b="9147"/>
          <a:stretch/>
        </p:blipFill>
        <p:spPr>
          <a:xfrm>
            <a:off x="1341309" y="2270051"/>
            <a:ext cx="1545574" cy="3588488"/>
          </a:xfrm>
          <a:prstGeom prst="rect">
            <a:avLst/>
          </a:prstGeom>
        </p:spPr>
      </p:pic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C8B9A2C8-5BCF-4D58-8D40-06FF2DE92CE5}"/>
              </a:ext>
            </a:extLst>
          </p:cNvPr>
          <p:cNvSpPr/>
          <p:nvPr/>
        </p:nvSpPr>
        <p:spPr>
          <a:xfrm>
            <a:off x="3745875" y="1828802"/>
            <a:ext cx="2434856" cy="1726642"/>
          </a:xfrm>
          <a:prstGeom prst="wedgeEllipseCallout">
            <a:avLst>
              <a:gd name="adj1" fmla="val -102214"/>
              <a:gd name="adj2" fmla="val 774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Le </a:t>
            </a:r>
            <a:r>
              <a:rPr lang="de-DE" dirty="0" err="1"/>
              <a:t>chat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dans</a:t>
            </a:r>
            <a:r>
              <a:rPr lang="de-DE" dirty="0"/>
              <a:t> la </a:t>
            </a:r>
            <a:r>
              <a:rPr lang="de-DE" dirty="0" err="1"/>
              <a:t>boîte</a:t>
            </a:r>
            <a:r>
              <a:rPr lang="de-DE" dirty="0"/>
              <a:t>!</a:t>
            </a:r>
          </a:p>
          <a:p>
            <a:pPr algn="ctr"/>
            <a:r>
              <a:rPr lang="de-DE" dirty="0"/>
              <a:t>Die Katze ist </a:t>
            </a:r>
            <a:r>
              <a:rPr lang="de-DE" b="1" dirty="0">
                <a:solidFill>
                  <a:srgbClr val="FF0000"/>
                </a:solidFill>
              </a:rPr>
              <a:t>in</a:t>
            </a:r>
            <a:r>
              <a:rPr lang="de-DE" dirty="0"/>
              <a:t> der Kiste!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B9C5CFC-3822-4182-A56C-366FEE99CB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59"/>
    </mc:Choice>
    <mc:Fallback>
      <p:transition spd="slow" advTm="12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112A69-62DE-47A2-9D80-DEFBAB5C41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813" t="15194" r="1803" b="14264"/>
          <a:stretch/>
        </p:blipFill>
        <p:spPr>
          <a:xfrm>
            <a:off x="8697433" y="1031358"/>
            <a:ext cx="3338622" cy="483781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5620CAF-92EF-484C-B902-AF4EF33D8176}"/>
              </a:ext>
            </a:extLst>
          </p:cNvPr>
          <p:cNvSpPr txBox="1"/>
          <p:nvPr/>
        </p:nvSpPr>
        <p:spPr>
          <a:xfrm>
            <a:off x="818707" y="385027"/>
            <a:ext cx="30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/>
              <a:t>Où</a:t>
            </a:r>
            <a:r>
              <a:rPr lang="de-DE" sz="3600" dirty="0"/>
              <a:t> </a:t>
            </a:r>
            <a:r>
              <a:rPr lang="de-DE" sz="3600" dirty="0" err="1"/>
              <a:t>est</a:t>
            </a:r>
            <a:r>
              <a:rPr lang="de-DE" sz="3600" dirty="0"/>
              <a:t> le </a:t>
            </a:r>
            <a:r>
              <a:rPr lang="de-DE" sz="3600" dirty="0" err="1"/>
              <a:t>chat</a:t>
            </a:r>
            <a:r>
              <a:rPr lang="de-DE" sz="3600" dirty="0"/>
              <a:t>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638C19-FCAA-4A27-822B-1F7C4C0366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16" t="18140" r="57268" b="9147"/>
          <a:stretch/>
        </p:blipFill>
        <p:spPr>
          <a:xfrm>
            <a:off x="1341309" y="2270051"/>
            <a:ext cx="1545574" cy="3588488"/>
          </a:xfrm>
          <a:prstGeom prst="rect">
            <a:avLst/>
          </a:prstGeom>
        </p:spPr>
      </p:pic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182EE4A8-5D6A-4F0F-8318-FDD7121AE5F1}"/>
              </a:ext>
            </a:extLst>
          </p:cNvPr>
          <p:cNvSpPr/>
          <p:nvPr/>
        </p:nvSpPr>
        <p:spPr>
          <a:xfrm>
            <a:off x="3930504" y="1238694"/>
            <a:ext cx="2835678" cy="2190305"/>
          </a:xfrm>
          <a:prstGeom prst="wedgeEllipseCallout">
            <a:avLst>
              <a:gd name="adj1" fmla="val -102214"/>
              <a:gd name="adj2" fmla="val 774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Le </a:t>
            </a:r>
            <a:r>
              <a:rPr lang="de-DE" dirty="0" err="1"/>
              <a:t>chat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entre</a:t>
            </a:r>
            <a:r>
              <a:rPr lang="de-DE" dirty="0"/>
              <a:t> la </a:t>
            </a:r>
            <a:r>
              <a:rPr lang="de-DE" dirty="0" err="1"/>
              <a:t>boîte</a:t>
            </a:r>
            <a:r>
              <a:rPr lang="de-DE" dirty="0"/>
              <a:t> et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livres</a:t>
            </a:r>
            <a:r>
              <a:rPr lang="de-DE" dirty="0"/>
              <a:t>!</a:t>
            </a:r>
          </a:p>
          <a:p>
            <a:pPr algn="ctr"/>
            <a:r>
              <a:rPr lang="de-DE" dirty="0"/>
              <a:t>Die Katze ist </a:t>
            </a:r>
            <a:r>
              <a:rPr lang="de-DE" b="1" dirty="0">
                <a:solidFill>
                  <a:srgbClr val="FF0000"/>
                </a:solidFill>
              </a:rPr>
              <a:t>zwischen</a:t>
            </a:r>
            <a:r>
              <a:rPr lang="de-DE" dirty="0"/>
              <a:t> der Kiste und den Büchern!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8FE61EE-DFE8-40B0-8A8E-E36F5FEC8D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1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26"/>
    </mc:Choice>
    <mc:Fallback>
      <p:transition spd="slow" advTm="12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DB2B9B0-E73B-42D5-8E2C-4C979088AC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0" t="13179" r="65814" b="19225"/>
          <a:stretch/>
        </p:blipFill>
        <p:spPr>
          <a:xfrm>
            <a:off x="8484781" y="1520456"/>
            <a:ext cx="3444950" cy="46357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858624A-8123-4C22-A0D5-F525234A8EEF}"/>
              </a:ext>
            </a:extLst>
          </p:cNvPr>
          <p:cNvSpPr txBox="1"/>
          <p:nvPr/>
        </p:nvSpPr>
        <p:spPr>
          <a:xfrm>
            <a:off x="818707" y="385027"/>
            <a:ext cx="30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/>
              <a:t>Où</a:t>
            </a:r>
            <a:r>
              <a:rPr lang="de-DE" sz="3600" dirty="0"/>
              <a:t> </a:t>
            </a:r>
            <a:r>
              <a:rPr lang="de-DE" sz="3600" dirty="0" err="1"/>
              <a:t>est</a:t>
            </a:r>
            <a:r>
              <a:rPr lang="de-DE" sz="3600" dirty="0"/>
              <a:t> le </a:t>
            </a:r>
            <a:r>
              <a:rPr lang="de-DE" sz="3600" dirty="0" err="1"/>
              <a:t>chat</a:t>
            </a:r>
            <a:r>
              <a:rPr lang="de-DE" sz="3600" dirty="0"/>
              <a:t>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AE25EA-0810-48BC-A997-E576372BD4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16" t="18140" r="57268" b="9147"/>
          <a:stretch/>
        </p:blipFill>
        <p:spPr>
          <a:xfrm>
            <a:off x="1341309" y="2270051"/>
            <a:ext cx="1545574" cy="3588488"/>
          </a:xfrm>
          <a:prstGeom prst="rect">
            <a:avLst/>
          </a:prstGeom>
        </p:spPr>
      </p:pic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47F6174D-3834-42A4-BFAD-9E83E673832D}"/>
              </a:ext>
            </a:extLst>
          </p:cNvPr>
          <p:cNvSpPr/>
          <p:nvPr/>
        </p:nvSpPr>
        <p:spPr>
          <a:xfrm>
            <a:off x="3884098" y="1796904"/>
            <a:ext cx="2782516" cy="1726642"/>
          </a:xfrm>
          <a:prstGeom prst="wedgeEllipseCallout">
            <a:avLst>
              <a:gd name="adj1" fmla="val -102214"/>
              <a:gd name="adj2" fmla="val 774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Le </a:t>
            </a:r>
            <a:r>
              <a:rPr lang="de-DE" dirty="0" err="1"/>
              <a:t>chat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à</a:t>
            </a:r>
            <a:r>
              <a:rPr lang="de-DE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droite</a:t>
            </a:r>
            <a:r>
              <a:rPr lang="de-DE" dirty="0"/>
              <a:t> </a:t>
            </a:r>
            <a:r>
              <a:rPr lang="de-DE" dirty="0">
                <a:solidFill>
                  <a:srgbClr val="00B050"/>
                </a:solidFill>
              </a:rPr>
              <a:t>de la </a:t>
            </a:r>
            <a:r>
              <a:rPr lang="de-DE" dirty="0" err="1"/>
              <a:t>boîte</a:t>
            </a:r>
            <a:r>
              <a:rPr lang="de-DE" dirty="0"/>
              <a:t>!</a:t>
            </a:r>
          </a:p>
          <a:p>
            <a:pPr algn="ctr"/>
            <a:r>
              <a:rPr lang="de-DE" dirty="0"/>
              <a:t>Die Katze ist </a:t>
            </a:r>
            <a:r>
              <a:rPr lang="de-DE" b="1" dirty="0">
                <a:solidFill>
                  <a:srgbClr val="FF0000"/>
                </a:solidFill>
              </a:rPr>
              <a:t>rechts</a:t>
            </a:r>
            <a:r>
              <a:rPr lang="de-DE" dirty="0"/>
              <a:t> </a:t>
            </a:r>
            <a:r>
              <a:rPr lang="de-DE" dirty="0">
                <a:solidFill>
                  <a:srgbClr val="00B050"/>
                </a:solidFill>
              </a:rPr>
              <a:t>von der </a:t>
            </a:r>
            <a:r>
              <a:rPr lang="de-DE" dirty="0"/>
              <a:t>Kiste!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640C8B2-D518-4D10-A189-928963A73E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8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06"/>
    </mc:Choice>
    <mc:Fallback>
      <p:transition spd="slow" advTm="27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2985DB6-D556-439D-BB2E-F40899F6D1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901" t="12558" r="1889" b="19225"/>
          <a:stretch/>
        </p:blipFill>
        <p:spPr>
          <a:xfrm>
            <a:off x="8644270" y="861237"/>
            <a:ext cx="3317358" cy="467832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D103428-18EC-4B94-9902-187B09ADB9A0}"/>
              </a:ext>
            </a:extLst>
          </p:cNvPr>
          <p:cNvSpPr txBox="1"/>
          <p:nvPr/>
        </p:nvSpPr>
        <p:spPr>
          <a:xfrm>
            <a:off x="818707" y="385027"/>
            <a:ext cx="30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/>
              <a:t>Où</a:t>
            </a:r>
            <a:r>
              <a:rPr lang="de-DE" sz="3600" dirty="0"/>
              <a:t> </a:t>
            </a:r>
            <a:r>
              <a:rPr lang="de-DE" sz="3600" dirty="0" err="1"/>
              <a:t>est</a:t>
            </a:r>
            <a:r>
              <a:rPr lang="de-DE" sz="3600" dirty="0"/>
              <a:t> le </a:t>
            </a:r>
            <a:r>
              <a:rPr lang="de-DE" sz="3600" dirty="0" err="1"/>
              <a:t>chat</a:t>
            </a:r>
            <a:r>
              <a:rPr lang="de-DE" sz="3600" dirty="0"/>
              <a:t>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D0DC18-78A9-4791-98D2-162E74A353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16" t="18140" r="57268" b="9147"/>
          <a:stretch/>
        </p:blipFill>
        <p:spPr>
          <a:xfrm>
            <a:off x="1341309" y="2270051"/>
            <a:ext cx="1545574" cy="3588488"/>
          </a:xfrm>
          <a:prstGeom prst="rect">
            <a:avLst/>
          </a:prstGeom>
        </p:spPr>
      </p:pic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35C55514-AEC6-4637-ABD8-4A176F7E2FF3}"/>
              </a:ext>
            </a:extLst>
          </p:cNvPr>
          <p:cNvSpPr/>
          <p:nvPr/>
        </p:nvSpPr>
        <p:spPr>
          <a:xfrm>
            <a:off x="3745874" y="1828802"/>
            <a:ext cx="3065391" cy="1726642"/>
          </a:xfrm>
          <a:prstGeom prst="wedgeEllipseCallout">
            <a:avLst>
              <a:gd name="adj1" fmla="val -102214"/>
              <a:gd name="adj2" fmla="val 774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Le </a:t>
            </a:r>
            <a:r>
              <a:rPr lang="de-DE" dirty="0" err="1"/>
              <a:t>chat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à </a:t>
            </a:r>
            <a:r>
              <a:rPr lang="de-DE" b="1" dirty="0" err="1">
                <a:solidFill>
                  <a:srgbClr val="FF0000"/>
                </a:solidFill>
              </a:rPr>
              <a:t>gauche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00B050"/>
                </a:solidFill>
              </a:rPr>
              <a:t>de la </a:t>
            </a:r>
            <a:r>
              <a:rPr lang="de-DE" dirty="0" err="1"/>
              <a:t>boîte</a:t>
            </a:r>
            <a:r>
              <a:rPr lang="de-DE" dirty="0"/>
              <a:t>!</a:t>
            </a:r>
          </a:p>
          <a:p>
            <a:pPr algn="ctr"/>
            <a:r>
              <a:rPr lang="de-DE" dirty="0"/>
              <a:t>Die Katze ist </a:t>
            </a:r>
            <a:r>
              <a:rPr lang="de-DE" b="1" dirty="0">
                <a:solidFill>
                  <a:srgbClr val="FF0000"/>
                </a:solidFill>
              </a:rPr>
              <a:t>links</a:t>
            </a:r>
            <a:r>
              <a:rPr lang="de-DE" dirty="0"/>
              <a:t> </a:t>
            </a:r>
            <a:r>
              <a:rPr lang="de-DE" dirty="0">
                <a:solidFill>
                  <a:srgbClr val="00B050"/>
                </a:solidFill>
              </a:rPr>
              <a:t>von der </a:t>
            </a:r>
            <a:r>
              <a:rPr lang="de-DE" dirty="0"/>
              <a:t>Kiste!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E3CC4A2-2657-4BD9-BF16-1BB41E6CEC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9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50"/>
    </mc:Choice>
    <mc:Fallback>
      <p:transition spd="slow" advTm="16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356E489-7589-48C1-8591-F4B877B67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22" t="14420" r="34418" b="17364"/>
          <a:stretch/>
        </p:blipFill>
        <p:spPr>
          <a:xfrm>
            <a:off x="8144540" y="1690576"/>
            <a:ext cx="3274827" cy="467832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49C0524-7025-4CC5-9C70-02305BE85476}"/>
              </a:ext>
            </a:extLst>
          </p:cNvPr>
          <p:cNvSpPr txBox="1"/>
          <p:nvPr/>
        </p:nvSpPr>
        <p:spPr>
          <a:xfrm>
            <a:off x="818707" y="385027"/>
            <a:ext cx="3457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/>
              <a:t>Où</a:t>
            </a:r>
            <a:r>
              <a:rPr lang="de-DE" sz="3600" dirty="0"/>
              <a:t> </a:t>
            </a:r>
            <a:r>
              <a:rPr lang="de-DE" sz="3600" dirty="0" err="1"/>
              <a:t>est</a:t>
            </a:r>
            <a:r>
              <a:rPr lang="de-DE" sz="3600" dirty="0"/>
              <a:t> le </a:t>
            </a:r>
            <a:r>
              <a:rPr lang="de-DE" sz="3600" dirty="0" err="1"/>
              <a:t>poster</a:t>
            </a:r>
            <a:r>
              <a:rPr lang="de-DE" sz="3600" dirty="0"/>
              <a:t>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E7DAD5-422D-4ACF-BF86-C271610ECC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16" t="18140" r="57268" b="9147"/>
          <a:stretch/>
        </p:blipFill>
        <p:spPr>
          <a:xfrm>
            <a:off x="1341309" y="2270051"/>
            <a:ext cx="1545574" cy="3588488"/>
          </a:xfrm>
          <a:prstGeom prst="rect">
            <a:avLst/>
          </a:prstGeom>
        </p:spPr>
      </p:pic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5E6D43DC-488D-492C-82F7-2886AFA36633}"/>
              </a:ext>
            </a:extLst>
          </p:cNvPr>
          <p:cNvSpPr/>
          <p:nvPr/>
        </p:nvSpPr>
        <p:spPr>
          <a:xfrm>
            <a:off x="3661144" y="1818170"/>
            <a:ext cx="2434856" cy="1726642"/>
          </a:xfrm>
          <a:prstGeom prst="wedgeEllipseCallout">
            <a:avLst>
              <a:gd name="adj1" fmla="val -102214"/>
              <a:gd name="adj2" fmla="val 774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Le </a:t>
            </a:r>
            <a:r>
              <a:rPr lang="de-DE" dirty="0" err="1"/>
              <a:t>poster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derrière</a:t>
            </a:r>
            <a:r>
              <a:rPr lang="de-DE" dirty="0"/>
              <a:t> la </a:t>
            </a:r>
            <a:r>
              <a:rPr lang="de-DE" dirty="0" err="1"/>
              <a:t>boîte</a:t>
            </a:r>
            <a:r>
              <a:rPr lang="de-DE" dirty="0"/>
              <a:t>!</a:t>
            </a:r>
          </a:p>
          <a:p>
            <a:pPr algn="ctr"/>
            <a:r>
              <a:rPr lang="de-DE" dirty="0"/>
              <a:t>Das Poster ist </a:t>
            </a:r>
            <a:r>
              <a:rPr lang="de-DE" b="1" dirty="0">
                <a:solidFill>
                  <a:srgbClr val="FF0000"/>
                </a:solidFill>
              </a:rPr>
              <a:t>hinter</a:t>
            </a:r>
            <a:r>
              <a:rPr lang="de-DE" dirty="0"/>
              <a:t> der Kiste!</a:t>
            </a:r>
          </a:p>
        </p:txBody>
      </p:sp>
    </p:spTree>
    <p:extLst>
      <p:ext uri="{BB962C8B-B14F-4D97-AF65-F5344CB8AC3E}">
        <p14:creationId xmlns:p14="http://schemas.microsoft.com/office/powerpoint/2010/main" val="258597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"/>
    </mc:Choice>
    <mc:Fallback>
      <p:transition spd="slow" advTm="12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2041D77-BF07-4ADE-8F8C-B6AD99FBED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1" t="12558" r="65726" b="17054"/>
          <a:stretch/>
        </p:blipFill>
        <p:spPr>
          <a:xfrm>
            <a:off x="7963787" y="1722474"/>
            <a:ext cx="3572538" cy="482718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47217C5-0E72-4DDE-A3D9-A315615352F3}"/>
              </a:ext>
            </a:extLst>
          </p:cNvPr>
          <p:cNvSpPr txBox="1"/>
          <p:nvPr/>
        </p:nvSpPr>
        <p:spPr>
          <a:xfrm>
            <a:off x="818707" y="385027"/>
            <a:ext cx="306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/>
              <a:t>Où</a:t>
            </a:r>
            <a:r>
              <a:rPr lang="de-DE" sz="3600" dirty="0"/>
              <a:t> </a:t>
            </a:r>
            <a:r>
              <a:rPr lang="de-DE" sz="3600" dirty="0" err="1"/>
              <a:t>est</a:t>
            </a:r>
            <a:r>
              <a:rPr lang="de-DE" sz="3600" dirty="0"/>
              <a:t> le </a:t>
            </a:r>
            <a:r>
              <a:rPr lang="de-DE" sz="3600" dirty="0" err="1"/>
              <a:t>chat</a:t>
            </a:r>
            <a:r>
              <a:rPr lang="de-DE" sz="3600" dirty="0"/>
              <a:t>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B4D49B-5E58-4528-B6F2-78A225B78E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16" t="18140" r="57268" b="9147"/>
          <a:stretch/>
        </p:blipFill>
        <p:spPr>
          <a:xfrm>
            <a:off x="1341309" y="2270051"/>
            <a:ext cx="1545574" cy="3588488"/>
          </a:xfrm>
          <a:prstGeom prst="rect">
            <a:avLst/>
          </a:prstGeom>
        </p:spPr>
      </p:pic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4EB1C6A4-FDB1-4980-A37D-C08DF8EFEEBA}"/>
              </a:ext>
            </a:extLst>
          </p:cNvPr>
          <p:cNvSpPr/>
          <p:nvPr/>
        </p:nvSpPr>
        <p:spPr>
          <a:xfrm>
            <a:off x="3745875" y="1828802"/>
            <a:ext cx="2434856" cy="1726642"/>
          </a:xfrm>
          <a:prstGeom prst="wedgeEllipseCallout">
            <a:avLst>
              <a:gd name="adj1" fmla="val -102214"/>
              <a:gd name="adj2" fmla="val 774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Le </a:t>
            </a:r>
            <a:r>
              <a:rPr lang="de-DE" dirty="0" err="1"/>
              <a:t>chat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devant</a:t>
            </a:r>
            <a:r>
              <a:rPr lang="de-DE" dirty="0"/>
              <a:t> le </a:t>
            </a:r>
            <a:r>
              <a:rPr lang="de-DE" dirty="0" err="1"/>
              <a:t>poster</a:t>
            </a:r>
            <a:r>
              <a:rPr lang="de-DE" dirty="0"/>
              <a:t>!</a:t>
            </a:r>
          </a:p>
          <a:p>
            <a:pPr algn="ctr"/>
            <a:r>
              <a:rPr lang="de-DE" dirty="0"/>
              <a:t>Die Katze ist </a:t>
            </a:r>
            <a:r>
              <a:rPr lang="de-DE" b="1" dirty="0">
                <a:solidFill>
                  <a:srgbClr val="FF0000"/>
                </a:solidFill>
              </a:rPr>
              <a:t>vor</a:t>
            </a:r>
            <a:r>
              <a:rPr lang="de-DE" dirty="0"/>
              <a:t> dem Poster!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5D52319-6728-4C24-BE15-3C4672AD4E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9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45"/>
    </mc:Choice>
    <mc:Fallback>
      <p:transition spd="slow" advTm="9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A95EBC7-7005-42CB-A236-2B4D242C88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85" t="11783" r="33808" b="16125"/>
          <a:stretch/>
        </p:blipFill>
        <p:spPr>
          <a:xfrm>
            <a:off x="8091377" y="1701209"/>
            <a:ext cx="3402418" cy="494414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718A10D-EA24-4FC0-9E99-50326CDAD54F}"/>
              </a:ext>
            </a:extLst>
          </p:cNvPr>
          <p:cNvSpPr txBox="1"/>
          <p:nvPr/>
        </p:nvSpPr>
        <p:spPr>
          <a:xfrm>
            <a:off x="818707" y="385027"/>
            <a:ext cx="32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/>
              <a:t>Où</a:t>
            </a:r>
            <a:r>
              <a:rPr lang="de-DE" sz="3600" dirty="0"/>
              <a:t> </a:t>
            </a:r>
            <a:r>
              <a:rPr lang="de-DE" sz="3600" dirty="0" err="1"/>
              <a:t>est</a:t>
            </a:r>
            <a:r>
              <a:rPr lang="de-DE" sz="3600" dirty="0"/>
              <a:t> la </a:t>
            </a:r>
            <a:r>
              <a:rPr lang="de-DE" sz="3600" dirty="0" err="1"/>
              <a:t>boîte</a:t>
            </a:r>
            <a:r>
              <a:rPr lang="de-DE" sz="3600" dirty="0"/>
              <a:t>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0FF1AA-31DF-4F80-8152-84B497AC7F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16" t="18140" r="57268" b="9147"/>
          <a:stretch/>
        </p:blipFill>
        <p:spPr>
          <a:xfrm>
            <a:off x="1341309" y="2270051"/>
            <a:ext cx="1545574" cy="3588488"/>
          </a:xfrm>
          <a:prstGeom prst="rect">
            <a:avLst/>
          </a:prstGeom>
        </p:spPr>
      </p:pic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1BAFDC7F-105E-4738-BB74-5A61D0018CA9}"/>
              </a:ext>
            </a:extLst>
          </p:cNvPr>
          <p:cNvSpPr/>
          <p:nvPr/>
        </p:nvSpPr>
        <p:spPr>
          <a:xfrm>
            <a:off x="3745874" y="1871333"/>
            <a:ext cx="2580497" cy="1726642"/>
          </a:xfrm>
          <a:prstGeom prst="wedgeEllipseCallout">
            <a:avLst>
              <a:gd name="adj1" fmla="val -102214"/>
              <a:gd name="adj2" fmla="val 774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La </a:t>
            </a:r>
            <a:r>
              <a:rPr lang="de-DE" dirty="0" err="1"/>
              <a:t>boîte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sous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livres</a:t>
            </a:r>
            <a:r>
              <a:rPr lang="de-DE" dirty="0"/>
              <a:t>!</a:t>
            </a:r>
          </a:p>
          <a:p>
            <a:pPr algn="ctr"/>
            <a:r>
              <a:rPr lang="de-DE" dirty="0"/>
              <a:t>Die Kiste ist</a:t>
            </a:r>
            <a:r>
              <a:rPr lang="de-DE" b="1" dirty="0">
                <a:solidFill>
                  <a:srgbClr val="FF0000"/>
                </a:solidFill>
              </a:rPr>
              <a:t> unter </a:t>
            </a:r>
            <a:r>
              <a:rPr lang="de-DE" dirty="0"/>
              <a:t>den Büchern!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BFE7876-4620-48F6-818F-4D1BF871EF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8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16"/>
    </mc:Choice>
    <mc:Fallback>
      <p:transition spd="slow" advTm="11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Breitbild</PresentationFormat>
  <Paragraphs>26</Paragraphs>
  <Slides>10</Slides>
  <Notes>0</Notes>
  <HiddenSlides>0</HiddenSlides>
  <MMClips>9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Les prépositions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préposition</dc:title>
  <dc:creator>Anna Breul</dc:creator>
  <cp:lastModifiedBy>Anna Breul</cp:lastModifiedBy>
  <cp:revision>6</cp:revision>
  <dcterms:created xsi:type="dcterms:W3CDTF">2021-02-22T09:01:30Z</dcterms:created>
  <dcterms:modified xsi:type="dcterms:W3CDTF">2021-02-22T10:04:00Z</dcterms:modified>
</cp:coreProperties>
</file>