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2" r:id="rId6"/>
    <p:sldId id="261" r:id="rId7"/>
    <p:sldId id="260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6239A-3CEC-4046-B310-40CE1EEF1D6C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32D74-DDA3-4E14-A37C-D8D4198911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3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32D74-DDA3-4E14-A37C-D8D41989110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56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54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3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82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8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99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45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49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51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93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66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B7664C-A6EF-48CE-B50A-57018F217083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8BE32C-7FD7-4A0A-97D0-E929A490510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04B23-425A-3119-BEAC-A64657D19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GLUE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85BC48-2532-E219-4933-4CB2798C7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Gemeinsame Lern-Umgebungen Entwickeln</a:t>
            </a:r>
          </a:p>
        </p:txBody>
      </p:sp>
    </p:spTree>
    <p:extLst>
      <p:ext uri="{BB962C8B-B14F-4D97-AF65-F5344CB8AC3E}">
        <p14:creationId xmlns:p14="http://schemas.microsoft.com/office/powerpoint/2010/main" val="239839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D500-C800-9B4A-0B0E-F3E5A3EB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GLUE-Aufgabe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4887B6-F64A-DC5F-77CB-E873BB745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" t="3512" r="3274" b="2872"/>
          <a:stretch/>
        </p:blipFill>
        <p:spPr>
          <a:xfrm>
            <a:off x="322729" y="1766044"/>
            <a:ext cx="7135906" cy="4643721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A029262-CC5F-2F28-8984-848F2E0ED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319" y="1828801"/>
            <a:ext cx="4401180" cy="4464998"/>
          </a:xfrm>
        </p:spPr>
        <p:txBody>
          <a:bodyPr>
            <a:normAutofit/>
          </a:bodyPr>
          <a:lstStyle/>
          <a:p>
            <a:r>
              <a:rPr lang="de-DE" b="1" dirty="0"/>
              <a:t>Inhaltlich die gleichen Aspekte.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dirty="0"/>
              <a:t>Entdeckerpäckchen in EA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Auch schwache SuS können Ergebnisse weiterführen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dirty="0"/>
              <a:t>Differenzierung durch weiterführende offene Fragestellungen in PA </a:t>
            </a:r>
          </a:p>
          <a:p>
            <a:pPr lvl="1" indent="-180000">
              <a:buFont typeface="Arial" panose="020B0604020202020204" pitchFamily="34" charset="0"/>
              <a:buChar char="•"/>
            </a:pPr>
            <a:r>
              <a:rPr lang="de-DE" dirty="0"/>
              <a:t>jeder kann auf seinem Niveau antworten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/>
              <a:t>Begründungen in </a:t>
            </a:r>
            <a:r>
              <a:rPr lang="de-DE" dirty="0"/>
              <a:t>GA.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dirty="0"/>
              <a:t>Abschließendes Anwenden durch das erstellen eigener Aufgaben. </a:t>
            </a:r>
            <a:r>
              <a:rPr lang="de-DE" sz="1600" dirty="0"/>
              <a:t>(Leicht/Schwer)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42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03380-1F4C-ED06-B278-D595F429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Links auf PIKAS</a:t>
            </a:r>
          </a:p>
        </p:txBody>
      </p:sp>
      <p:pic>
        <p:nvPicPr>
          <p:cNvPr id="4" name="Inhaltsplatzhalter 3" descr="&#10;">
            <a:extLst>
              <a:ext uri="{FF2B5EF4-FFF2-40B4-BE49-F238E27FC236}">
                <a16:creationId xmlns:a16="http://schemas.microsoft.com/office/drawing/2014/main" id="{9C87CA19-465A-6BB5-EB52-297991843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08" y="1779384"/>
            <a:ext cx="1800000" cy="18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022698B-AEF9-AB32-0A03-E177A037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77" y="1813666"/>
            <a:ext cx="1800000" cy="180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B1B6E44-A861-4DC2-8977-5EEC1C811E1A}"/>
              </a:ext>
            </a:extLst>
          </p:cNvPr>
          <p:cNvSpPr txBox="1"/>
          <p:nvPr/>
        </p:nvSpPr>
        <p:spPr>
          <a:xfrm>
            <a:off x="2759981" y="3424100"/>
            <a:ext cx="2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GLUE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37A052-FE30-A670-AACB-C45BBD42E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645" y="1813666"/>
            <a:ext cx="1800000" cy="18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D4C7427-452E-0149-0076-6E7B35348D51}"/>
              </a:ext>
            </a:extLst>
          </p:cNvPr>
          <p:cNvSpPr txBox="1"/>
          <p:nvPr/>
        </p:nvSpPr>
        <p:spPr>
          <a:xfrm>
            <a:off x="4649180" y="3434039"/>
            <a:ext cx="2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Aufgaben adaptieren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7D8B97B-F206-D2B3-8133-A31217DEE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181" y="1813666"/>
            <a:ext cx="1800000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339A50-3B56-3619-FBB8-0E85D572FDBC}"/>
              </a:ext>
            </a:extLst>
          </p:cNvPr>
          <p:cNvSpPr txBox="1"/>
          <p:nvPr/>
        </p:nvSpPr>
        <p:spPr>
          <a:xfrm>
            <a:off x="840713" y="3429000"/>
            <a:ext cx="2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Förderschwerpunkte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740D31-E0A6-772C-F506-875902DBB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912" y="1813666"/>
            <a:ext cx="1800000" cy="180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FFD9309-9BF2-C86E-08A8-620D450BCB81}"/>
              </a:ext>
            </a:extLst>
          </p:cNvPr>
          <p:cNvSpPr txBox="1"/>
          <p:nvPr/>
        </p:nvSpPr>
        <p:spPr>
          <a:xfrm>
            <a:off x="6598516" y="3424100"/>
            <a:ext cx="215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Differenzsensible Unterrichtsplanung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BFB680E-3983-EAF2-3B39-B147CEB5BEE5}"/>
              </a:ext>
            </a:extLst>
          </p:cNvPr>
          <p:cNvSpPr txBox="1"/>
          <p:nvPr/>
        </p:nvSpPr>
        <p:spPr>
          <a:xfrm>
            <a:off x="8537156" y="3424100"/>
            <a:ext cx="2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Austausch anregen</a:t>
            </a:r>
          </a:p>
        </p:txBody>
      </p:sp>
    </p:spTree>
    <p:extLst>
      <p:ext uri="{BB962C8B-B14F-4D97-AF65-F5344CB8AC3E}">
        <p14:creationId xmlns:p14="http://schemas.microsoft.com/office/powerpoint/2010/main" val="31829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A5E3A-ACC4-633E-C966-A7A00557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2FF526-C2BB-1F12-4E75-386769131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Heterogene Klassen mit Inklusion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Lehrkräfte in Ausbildung darauf häufig wenig Vorbereitet</a:t>
            </a:r>
          </a:p>
          <a:p>
            <a:endParaRPr lang="de-DE" sz="2400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60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0A915-E44B-1BFD-E265-774524C4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Inklusives Lernen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36CEF2-5017-D137-1410-8C6AA1C7D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Inklusives Lernen ist nicht durch bloße Anwesenheit erfüllt.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Kooperatives Lernen am gemeinsamen Lerngegenstand. 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Dabei um soziale und fachliche Teilhabe.</a:t>
            </a:r>
          </a:p>
          <a:p>
            <a:pPr indent="-180000" algn="ctr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0" indent="0" algn="ctr">
              <a:buNone/>
            </a:pPr>
            <a:r>
              <a:rPr lang="de-DE" sz="2400" dirty="0"/>
              <a:t>GLUE: Wir müssen ermöglichen, dass alle SuS mit und voneinander Lernen und das möglichst ohne Hindernisse. </a:t>
            </a:r>
          </a:p>
        </p:txBody>
      </p:sp>
    </p:spTree>
    <p:extLst>
      <p:ext uri="{BB962C8B-B14F-4D97-AF65-F5344CB8AC3E}">
        <p14:creationId xmlns:p14="http://schemas.microsoft.com/office/powerpoint/2010/main" val="126933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29921-572E-D796-D0C1-0A36C96F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will GLUE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37DA4D-F903-0921-E41A-B2E17B80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Ziel: Alle Kinder auf ihrem jeweiligen Entwicklungsniveau gemeinsam an einem gemeinsamen Gegenstand lernen, spielen und arbeiten.</a:t>
            </a:r>
          </a:p>
          <a:p>
            <a:pPr lvl="1" indent="-180000">
              <a:buFont typeface="Arial" panose="020B0604020202020204" pitchFamily="34" charset="0"/>
              <a:buChar char="•"/>
            </a:pPr>
            <a:endParaRPr lang="de-DE" sz="2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Voraussetzung: Lernprozesse müssen rund um einen fachlichen Gegenstand angesiedelt werden.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de-DE" sz="2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de-DE" sz="2400" dirty="0"/>
              <a:t>Alle Kinder sollen die Chance erhalten sich gleichberechtigt einzubringen.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38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66986-F324-30BC-C66E-629D215F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 einer GLUE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1630DB-1C38-EEAD-55BC-5EE3BBCD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29" y="2095196"/>
            <a:ext cx="4443141" cy="38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4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96690CC-D3D1-6221-3797-1EF7E5A4D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152" y="0"/>
            <a:ext cx="6105120" cy="5661523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A99C53-438B-43A8-3CA1-D0EE8C63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5EF04D7-2425-87B9-FE47-1B0F3C57762C}"/>
              </a:ext>
            </a:extLst>
          </p:cNvPr>
          <p:cNvSpPr txBox="1"/>
          <p:nvPr/>
        </p:nvSpPr>
        <p:spPr>
          <a:xfrm>
            <a:off x="2761422" y="5661523"/>
            <a:ext cx="666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Wie kann es gelingen, dass alle Kinder gemeinsam an einer Aufgabe arbeiten und trotzdem zieldifferentes Arbeiten möglich ist?</a:t>
            </a:r>
          </a:p>
        </p:txBody>
      </p:sp>
    </p:spTree>
    <p:extLst>
      <p:ext uri="{BB962C8B-B14F-4D97-AF65-F5344CB8AC3E}">
        <p14:creationId xmlns:p14="http://schemas.microsoft.com/office/powerpoint/2010/main" val="1007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622EF-41B1-F61B-67CD-302F60A3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Planungsraster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57EFB8-DD94-693F-1E17-511C6367F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6296"/>
            <a:ext cx="11290852" cy="4351338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Wichtig: Der fachliche Kern der Aufgabe muss bei der Reduktion und der Erweiterung bestehen bleiben.</a:t>
            </a:r>
          </a:p>
          <a:p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18A61B9-476C-C641-E0E3-D0FF61209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685445"/>
              </p:ext>
            </p:extLst>
          </p:nvPr>
        </p:nvGraphicFramePr>
        <p:xfrm>
          <a:off x="2369340" y="1737360"/>
          <a:ext cx="6683268" cy="307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3167360" imgH="6035040" progId="PBrush">
                  <p:embed/>
                </p:oleObj>
              </mc:Choice>
              <mc:Fallback>
                <p:oleObj name="Bitmap Image" r:id="rId2" imgW="13167360" imgH="603504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18A61B9-476C-C641-E0E3-D0FF61209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9340" y="1737360"/>
                        <a:ext cx="6683268" cy="3070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2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A0C7012-493D-D130-5D1C-EE4FE3C2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7291"/>
            <a:ext cx="3600000" cy="34702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608728-1BE6-A8CA-C44C-F4BB7EB6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Basisaufgaben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CF549C-C695-0CD9-1F39-8A8FD323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07560"/>
            <a:ext cx="3600000" cy="1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8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A0C7012-493D-D130-5D1C-EE4FE3C2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7291"/>
            <a:ext cx="3600000" cy="34702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608728-1BE6-A8CA-C44C-F4BB7EB6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CF549C-C695-0CD9-1F39-8A8FD323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07560"/>
            <a:ext cx="3600000" cy="137500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15B56EE-90E5-061B-98F0-768A7FF4C6CF}"/>
              </a:ext>
            </a:extLst>
          </p:cNvPr>
          <p:cNvSpPr txBox="1"/>
          <p:nvPr/>
        </p:nvSpPr>
        <p:spPr>
          <a:xfrm>
            <a:off x="5520406" y="2302450"/>
            <a:ext cx="55060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-&gt; SuS sollen Brüche multiplizieren und erkennen, dass </a:t>
            </a:r>
            <a:r>
              <a:rPr lang="de-DE" b="1" dirty="0"/>
              <a:t>von</a:t>
            </a:r>
            <a:r>
              <a:rPr lang="de-DE" dirty="0"/>
              <a:t> das gleiche wie eine Multiplikation ist. </a:t>
            </a:r>
          </a:p>
          <a:p>
            <a:endParaRPr lang="de-DE" dirty="0"/>
          </a:p>
          <a:p>
            <a:r>
              <a:rPr lang="de-DE" dirty="0"/>
              <a:t>-&gt; Übungspäckchen -&gt; Erklärung jeweils vorher nötig.</a:t>
            </a:r>
          </a:p>
          <a:p>
            <a:endParaRPr lang="de-DE" dirty="0"/>
          </a:p>
          <a:p>
            <a:r>
              <a:rPr lang="de-DE" dirty="0"/>
              <a:t>-&gt; nicht kooperativ</a:t>
            </a:r>
          </a:p>
          <a:p>
            <a:endParaRPr lang="de-DE" dirty="0"/>
          </a:p>
          <a:p>
            <a:r>
              <a:rPr lang="de-DE" dirty="0"/>
              <a:t>-&gt; für schwache SuS beinahe unmöglich</a:t>
            </a:r>
          </a:p>
          <a:p>
            <a:endParaRPr lang="de-DE" dirty="0"/>
          </a:p>
          <a:p>
            <a:r>
              <a:rPr lang="de-DE" dirty="0"/>
              <a:t>-&gt; nicht ansprechend</a:t>
            </a:r>
          </a:p>
          <a:p>
            <a:r>
              <a:rPr lang="de-DE" dirty="0"/>
              <a:t>…..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7054699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242</Words>
  <Application>Microsoft Office PowerPoint</Application>
  <PresentationFormat>Breitbild</PresentationFormat>
  <Paragraphs>55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Rückblick</vt:lpstr>
      <vt:lpstr>GLUE</vt:lpstr>
      <vt:lpstr>Ausgangslage</vt:lpstr>
      <vt:lpstr>Inklusives Lernen</vt:lpstr>
      <vt:lpstr>Was will GLUE</vt:lpstr>
      <vt:lpstr>Planung einer GLUE</vt:lpstr>
      <vt:lpstr>PowerPoint-Präsentation</vt:lpstr>
      <vt:lpstr>Planungsraster</vt:lpstr>
      <vt:lpstr>Basisaufgaben</vt:lpstr>
      <vt:lpstr>Analyse</vt:lpstr>
      <vt:lpstr>GLUE-Aufgabe</vt:lpstr>
      <vt:lpstr>Weiterführende Links auf PIKAS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GLUE</dc:title>
  <dc:creator>Sascha Tarp</dc:creator>
  <cp:lastModifiedBy>Sascha Tarp</cp:lastModifiedBy>
  <cp:revision>3</cp:revision>
  <dcterms:created xsi:type="dcterms:W3CDTF">2022-08-01T08:47:21Z</dcterms:created>
  <dcterms:modified xsi:type="dcterms:W3CDTF">2023-05-09T10:57:15Z</dcterms:modified>
</cp:coreProperties>
</file>