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</p:sldMasterIdLst>
  <p:notesMasterIdLst>
    <p:notesMasterId r:id="rId13"/>
  </p:notesMasterIdLst>
  <p:sldIdLst>
    <p:sldId id="256" r:id="rId6"/>
    <p:sldId id="266" r:id="rId7"/>
    <p:sldId id="267" r:id="rId8"/>
    <p:sldId id="268" r:id="rId9"/>
    <p:sldId id="269" r:id="rId10"/>
    <p:sldId id="271" r:id="rId11"/>
    <p:sldId id="272" r:id="rId12"/>
  </p:sldIdLst>
  <p:sldSz cx="9144000" cy="6858000" type="screen4x3"/>
  <p:notesSz cx="9144000" cy="6858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92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5" Type="http://schemas.openxmlformats.org/officeDocument/2006/relationships/viewProps" Target="viewProps.xml" /><Relationship Id="rId10" Type="http://schemas.openxmlformats.org/officeDocument/2006/relationships/slide" Target="slides/slide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6BF34B7C-B960-420D-960A-04AEA6B754F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AD3F44-1658-4F29-82F1-0D48BDED27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75C8E81-DB23-4FF3-9AED-7F68413D021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E189ABD-0576-4C7E-B555-93B78059BBA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77E2E5D-FCBC-492E-B9B4-203EF39DE6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5544E6B-EF91-45F1-95F1-E39D4D48F0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0BCAF0A-9915-43A7-929D-D3F80A8585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0433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76A9E012-4CCD-4E0A-BA24-86EE954933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fld id="{96AABE33-30FE-4078-B7BD-158DF490275F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DE5C816C-785E-4EC2-A5CC-9EE1D6944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67733BD-CD07-4BE5-B6C8-520CC2F75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0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04178473-6468-480C-9B0D-146C23B357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fld id="{50198DD8-E972-4646-BB64-AB27330EE3F4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B3EC2B54-1706-49A8-92C3-8094B7AEA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0453067-EEF8-4BC5-A243-679233C89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1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3C7C52A-4B84-4E71-85CB-34D60685CF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CE1F-7782-4AD9-AA5B-01B15A832209}" type="datetime1">
              <a:rPr lang="de-DE" smtClean="0"/>
              <a:t>11.05.2023</a:t>
            </a:fld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8EC8F60-8323-4247-8648-0003557F6E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69690F3-C83C-4BD7-924C-876037C9EF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8A433-39C2-4C47-A5E2-81B9C27199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426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B52E70A-CED6-4315-AE66-F5FD138A57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988A9-D1BE-4490-825F-F2D64316C3AB}" type="datetime1">
              <a:rPr lang="de-DE" smtClean="0"/>
              <a:t>11.05.2023</a:t>
            </a:fld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B43586-4796-431E-BEEE-CF6D7E73D2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76D8F8-487D-4C18-83EF-D391AB4E77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8E550-C562-4596-A75E-16DBFE9ACE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878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58825"/>
            <a:ext cx="2055813" cy="53705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758825"/>
            <a:ext cx="6019800" cy="537051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12E4C4A-5B9F-49B0-8572-9B724A8828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960F-D84B-4203-B353-9E60E9E29D63}" type="datetime1">
              <a:rPr lang="de-DE" smtClean="0"/>
              <a:t>11.05.2023</a:t>
            </a:fld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8EAA941-F238-440B-BCAD-E0AC26ABBCE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B97DB11-EB00-4F8E-82FB-73A7DB2BF1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D7A9-65A1-4F8A-A97A-BA091D6926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63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325" y="758825"/>
            <a:ext cx="7542213" cy="35639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B775DB7-FC6A-45D3-B575-1D47774DDF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01F9-3CCB-405E-B3FB-668CF14DAA02}" type="datetime1">
              <a:rPr lang="de-DE" smtClean="0"/>
              <a:t>11.05.2023</a:t>
            </a:fld>
            <a:endParaRPr 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39D06F4-C108-47F5-8232-BB881F40A3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6E5B8E9-59F8-4F9B-8D03-9F900A583D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5C4D-8ECF-492D-8DD1-DE67D9EF51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393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9B5A97-B292-4C3F-A85D-EB57E924408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E360A2-CAF4-44D6-B6A7-F8CCC3D23787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33EE-9258-47E5-9EA5-657EE9F504AE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A0850FB-04B0-420A-8E04-BEBDA28C8B8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174A-9ECF-4A52-A5F5-E5EFFA9E4D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524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2DF5A4-3C02-4804-93D1-C0F452088ED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63A535-0D81-44C3-80BE-5EABD4B2F959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3CDB-F34C-463C-B393-0520422C03A9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5DFF99A-87EB-48C7-B727-AA8E4F9340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88625-0EF2-4496-B606-ABBD1921F6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5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DE5C1D-173D-4971-9095-EC06FCB3BC1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F38E71-4F36-42FE-BFA5-EA09E6A577B4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378A-D3C3-43DA-82C0-C6583EBD2BF3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555801-E9C1-40D8-A7CC-4C12CC3944B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93B1-D104-43AD-9976-711A1E4560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391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9938" y="2151063"/>
            <a:ext cx="3725862" cy="324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51063"/>
            <a:ext cx="3725863" cy="324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778B41-9FF8-463E-9591-7478B13F336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EF84F-55BA-4124-9C9A-A2DF72DFCA6F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F49B-7210-4211-8706-93EEF6C5556D}" type="datetime1">
              <a:rPr lang="de-DE" smtClean="0"/>
              <a:t>11.05.2023</a:t>
            </a:fld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187CFD3-F7ED-4807-94D6-E6EA1976E0E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0A5D-6D86-4A5A-B95A-031A28FB61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3478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A16D89-D812-4EB3-A0A1-20238439609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307243-01DC-4A4F-8629-F703503A73DF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B793-CFA9-4A04-8C9B-0780FADFDD33}" type="datetime1">
              <a:rPr lang="de-DE" smtClean="0"/>
              <a:t>11.05.2023</a:t>
            </a:fld>
            <a:endParaRPr lang="de-D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5B57008-4A55-41CC-9919-F4676D371FA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6EB8D-731F-4361-A517-F5267188F8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331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7D0357-CB21-4E33-AF08-14B63B73C1A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2C2AAF-AB32-4E5B-B35B-8C7E5F9BEA54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B702-F075-4FB1-90B4-6E646D20EB5D}" type="datetime1">
              <a:rPr lang="de-DE" smtClean="0"/>
              <a:t>11.05.2023</a:t>
            </a:fld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67F06A-B692-4AC6-8081-CD89AAF02E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36FC8-1472-4110-97F2-DE28BB68D2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698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3A9AA8-0A31-4866-A37F-9298F5D731A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7D048C5-C4AA-41F6-A381-C7AA368907A1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6F916-6D48-467B-A546-6E0F0D90E671}" type="datetime1">
              <a:rPr lang="de-DE" smtClean="0"/>
              <a:t>11.05.2023</a:t>
            </a:fld>
            <a:endParaRPr lang="de-D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D09721-3F1A-4CA2-91C6-A3BB3DAEE98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EBE2-3F22-44E3-9E2D-6EB925A9D6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832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E3BBA33-BBA3-4A8C-93CB-2F856B25E9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3DF8-FDDD-4D3D-80C6-E2CE73EDC848}" type="datetime1">
              <a:rPr lang="de-DE" smtClean="0"/>
              <a:t>11.05.2023</a:t>
            </a:fld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0035AE6-520F-45D9-9C8E-7479E0B6A7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03A4E6F-F1E9-4EBF-8DA4-E0CACCA9D8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BFC6A-6D83-4C5C-8D3C-C1D2C12A98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9356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51E40-D598-4BBB-A970-A0369021960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09AEE3-143D-4B4A-B4F2-2416D2FE7767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4955-1CC9-4B03-A249-69ABC99DAE8C}" type="datetime1">
              <a:rPr lang="de-DE" smtClean="0"/>
              <a:t>11.05.2023</a:t>
            </a:fld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B5FCCF5-670C-4BDD-ACDA-7DAD1074A31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B1322-E367-4F49-B49F-D341127B7D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3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358D3-85B4-41A8-A59A-8E567030204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23682D-0B74-4CEC-89EB-4B9E7E0E9F5F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6FA6-6A78-4649-9D33-E7B9D42BEA37}" type="datetime1">
              <a:rPr lang="de-DE" smtClean="0"/>
              <a:t>11.05.2023</a:t>
            </a:fld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E50DF0E-4C7E-429F-82B1-6D97A5969F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8AAF-D3F6-4A1E-9C8A-6F178FE1EC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5563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31AB78-1166-4F00-BE04-E83CFA228CD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E0AD7E-4F7B-4B55-9AD8-A643A4B1DE29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D6EC-7D35-4351-B429-CD0B9EB3BA08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8CA687F-02BA-41BB-82C7-032B567F0E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B2EB-AF68-4794-8F53-71FDC1C7A5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3267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7000" y="935038"/>
            <a:ext cx="1905000" cy="44624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8825" y="935038"/>
            <a:ext cx="5565775" cy="446246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F5BC86-274F-4666-9638-AFDAA0AF675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EFB646-4C18-45D9-AD21-BD9847DD17C7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3D27-A4FC-43EB-B5FF-84DE42D4A029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10DEF0-9100-49A5-8285-F0739EC4D4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C5E1-10C3-4C40-915F-B4BEC33026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419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553DAA-86A4-4FE2-BC0F-15C4385858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AE47-EF12-4B8F-9889-EBFA3B3B6EE8}" type="datetime1">
              <a:rPr lang="de-DE" smtClean="0"/>
              <a:t>11.05.2023</a:t>
            </a:fld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CF957E7-CB90-4FCB-A95C-A00F838D06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5DD2C9A-E3B1-419C-847B-48FFE1CC1F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F6A7-110D-405B-B1CA-3FFA15ACA8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348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39204F-4EA5-4D38-8F91-385863471D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9401-FA86-4989-9875-A907A93261BF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AB6BA57-D577-48BC-A8D2-460B28CA877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B7AA9DD-C5AE-4FB7-8C79-B6F0D7F27B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52150-2680-4B67-BF04-0F73491ABC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143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E9D497-4B2E-4EAE-B2A1-12A47A8C60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F249-B6DB-434D-BE0F-728A5BC1A223}" type="datetime1">
              <a:rPr lang="de-DE" smtClean="0"/>
              <a:t>11.05.2023</a:t>
            </a:fld>
            <a:endParaRPr lang="de-DE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9D0FD53-C592-4153-BA6D-259B98056A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E77C3BF-A61A-41FA-97DF-8757818E0D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FB7-06E2-41E6-A92B-2DEE78009E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570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9B78E88-36DA-4806-AD73-F9C809A82F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5280-1338-4CCB-968C-9AA9012FAD54}" type="datetime1">
              <a:rPr lang="de-DE" smtClean="0"/>
              <a:t>11.05.2023</a:t>
            </a:fld>
            <a:endParaRPr 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E2A1E5-0D7F-4F04-9B1B-364EDBFA4A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4E2000E-D12D-4866-9351-4ABC69D358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765D8-F56D-42F1-991B-DAF94D47B4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79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5643413-5967-44C6-8894-9CD43C19E3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57C1-1036-495C-8A77-F6FC0CE2924B}" type="datetime1">
              <a:rPr lang="de-DE" smtClean="0"/>
              <a:t>11.05.2023</a:t>
            </a:fld>
            <a:endParaRPr lang="de-D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F6EAE4-2878-4E0C-9C11-17374FBDA1D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3E4353F-D393-4D49-81F3-9AC2D9771A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D5A4-6194-408D-A2CB-D99CF2EB1F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783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BB99BCE-6E7B-4D6E-951B-BD677591B8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EA2E-9E3C-4C14-8C5A-253BCD96A08C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9BA803D-899D-47A6-B022-2C8D7DF95CC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DAA6CD7-5189-4687-8505-809C203609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B449-C54C-4276-B048-D1BA5CC75B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843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823FE1-D76F-4738-8534-0BD1B7CC32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B4E8-7B63-45FA-9B40-E0D06C91F613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920F4B8-1028-459F-B125-0AC21B0323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14CA7CE-FA9C-42BA-B47C-CC18DAE489D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B2DE0-7A47-4343-A792-9BF4411857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83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8FE3F0F-EBA0-4EAC-8474-1B8E4FB2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3A537"/>
          </a:solidFill>
          <a:ln>
            <a:noFill/>
          </a:ln>
          <a:extLst>
            <a:ext uri="{91240B29-F687-4F45-9708-019B960494DF}">
              <a14:hiddenLine xmlns:a14="http://schemas.microsoft.com/office/drawing/2010/main" w="1584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FF41DED-ED0E-4D30-A8B7-303FDF9C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rgbClr val="99CB38"/>
          </a:solidFill>
          <a:ln>
            <a:noFill/>
          </a:ln>
          <a:extLst>
            <a:ext uri="{91240B29-F687-4F45-9708-019B960494DF}">
              <a14:hiddenLine xmlns:a14="http://schemas.microsoft.com/office/drawing/2010/main" w="1584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8" name="Line 3">
            <a:extLst>
              <a:ext uri="{FF2B5EF4-FFF2-40B4-BE49-F238E27FC236}">
                <a16:creationId xmlns:a16="http://schemas.microsoft.com/office/drawing/2014/main" id="{6AB99F5A-813A-40CD-8D28-E9CBDDC59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350" y="1738313"/>
            <a:ext cx="7475538" cy="1587"/>
          </a:xfrm>
          <a:prstGeom prst="line">
            <a:avLst/>
          </a:prstGeom>
          <a:noFill/>
          <a:ln w="64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11B6F3-CB6D-4465-80EE-FAF169B4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63A537"/>
          </a:solidFill>
          <a:ln>
            <a:noFill/>
          </a:ln>
          <a:extLst>
            <a:ext uri="{91240B29-F687-4F45-9708-019B960494DF}">
              <a14:hiddenLine xmlns:a14="http://schemas.microsoft.com/office/drawing/2010/main" w="1584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4E7DDC3A-E242-47CB-8E4D-AFF4582C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4125"/>
            <a:ext cx="9140825" cy="63500"/>
          </a:xfrm>
          <a:prstGeom prst="rect">
            <a:avLst/>
          </a:prstGeom>
          <a:solidFill>
            <a:srgbClr val="99CB38"/>
          </a:solidFill>
          <a:ln>
            <a:noFill/>
          </a:ln>
          <a:extLst>
            <a:ext uri="{91240B29-F687-4F45-9708-019B960494DF}">
              <a14:hiddenLine xmlns:a14="http://schemas.microsoft.com/office/drawing/2010/main" w="1584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30C56B6A-BAAA-43F2-9675-B71BF4DF0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758825"/>
            <a:ext cx="7542213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bearbeitenTitelmasterformat durch Klicken bearbeiten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159C016-CD2A-4535-89A2-805422E46EC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22325" y="6459538"/>
            <a:ext cx="1852613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3B6F524-227C-4029-8C21-9EDAD2E2B935}" type="datetime1">
              <a:rPr lang="de-DE" smtClean="0"/>
              <a:t>11.05.2023</a:t>
            </a:fld>
            <a:endParaRPr lang="de-D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E4D3F0B-78C6-4091-8C11-6DD2A6ED40A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65425" y="6459538"/>
            <a:ext cx="3614738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6CE9300-CA0A-4AD3-BF9D-78142E6BC9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424738" y="6459538"/>
            <a:ext cx="982662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2B79D7-68A5-4884-8627-FD64764684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5" name="Line 10">
            <a:extLst>
              <a:ext uri="{FF2B5EF4-FFF2-40B4-BE49-F238E27FC236}">
                <a16:creationId xmlns:a16="http://schemas.microsoft.com/office/drawing/2014/main" id="{E27580C8-EF86-4EA4-8370-6028FB5EE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4343400"/>
            <a:ext cx="7407275" cy="1588"/>
          </a:xfrm>
          <a:prstGeom prst="line">
            <a:avLst/>
          </a:prstGeom>
          <a:noFill/>
          <a:ln w="64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Rectangle 11">
            <a:extLst>
              <a:ext uri="{FF2B5EF4-FFF2-40B4-BE49-F238E27FC236}">
                <a16:creationId xmlns:a16="http://schemas.microsoft.com/office/drawing/2014/main" id="{A7A9EF76-B6CE-4675-8996-2975B5CC8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0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/>
  <p:txStyles>
    <p:titleStyle>
      <a:lvl1pPr algn="l" defTabSz="449263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l" defTabSz="449263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2pPr>
      <a:lvl3pPr algn="l" defTabSz="449263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3pPr>
      <a:lvl4pPr algn="l" defTabSz="449263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4pPr>
      <a:lvl5pPr algn="l" defTabSz="449263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5pPr>
      <a:lvl6pPr marL="2514600" indent="-228600" algn="l" defTabSz="449263" rtl="0" fontAlgn="base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fontAlgn="base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fontAlgn="base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fontAlgn="base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40404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8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100">
          <a:solidFill>
            <a:srgbClr val="40404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100">
          <a:solidFill>
            <a:srgbClr val="40404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100">
          <a:solidFill>
            <a:srgbClr val="40404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40404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>
            <a:extLst>
              <a:ext uri="{FF2B5EF4-FFF2-40B4-BE49-F238E27FC236}">
                <a16:creationId xmlns:a16="http://schemas.microsoft.com/office/drawing/2014/main" id="{F7E3D963-4E35-4081-B6D7-D2C58F67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custGeom>
            <a:avLst/>
            <a:gdLst>
              <a:gd name="T0" fmla="*/ 0 w 9141460"/>
              <a:gd name="T1" fmla="*/ 457199 h 457200"/>
              <a:gd name="T2" fmla="*/ 9140952 w 9141460"/>
              <a:gd name="T3" fmla="*/ 457199 h 457200"/>
              <a:gd name="T4" fmla="*/ 9140952 w 9141460"/>
              <a:gd name="T5" fmla="*/ 0 h 457200"/>
              <a:gd name="T6" fmla="*/ 0 w 9141460"/>
              <a:gd name="T7" fmla="*/ 0 h 457200"/>
              <a:gd name="T8" fmla="*/ 0 w 9141460"/>
              <a:gd name="T9" fmla="*/ 457199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1460" h="457200">
                <a:moveTo>
                  <a:pt x="0" y="457199"/>
                </a:moveTo>
                <a:lnTo>
                  <a:pt x="9140952" y="457199"/>
                </a:lnTo>
                <a:lnTo>
                  <a:pt x="9140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2A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Freeform 2">
            <a:extLst>
              <a:ext uri="{FF2B5EF4-FFF2-40B4-BE49-F238E27FC236}">
                <a16:creationId xmlns:a16="http://schemas.microsoft.com/office/drawing/2014/main" id="{E9D5EC54-5D1B-4CB5-AB43-522BF78B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custGeom>
            <a:avLst/>
            <a:gdLst>
              <a:gd name="T0" fmla="*/ 0 w 9142730"/>
              <a:gd name="T1" fmla="*/ 64007 h 64135"/>
              <a:gd name="T2" fmla="*/ 9142476 w 9142730"/>
              <a:gd name="T3" fmla="*/ 64007 h 64135"/>
              <a:gd name="T4" fmla="*/ 9142476 w 9142730"/>
              <a:gd name="T5" fmla="*/ 0 h 64135"/>
              <a:gd name="T6" fmla="*/ 0 w 9142730"/>
              <a:gd name="T7" fmla="*/ 0 h 64135"/>
              <a:gd name="T8" fmla="*/ 0 w 9142730"/>
              <a:gd name="T9" fmla="*/ 64007 h 64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2730" h="64135">
                <a:moveTo>
                  <a:pt x="0" y="64007"/>
                </a:moveTo>
                <a:lnTo>
                  <a:pt x="9142476" y="64007"/>
                </a:lnTo>
                <a:lnTo>
                  <a:pt x="9142476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89B0705-1666-4733-A323-B62A93F50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935038"/>
            <a:ext cx="76231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1F765453-E909-4C53-A4BF-763D34AED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2151063"/>
            <a:ext cx="76041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3379CAC-AEFC-4E78-94B2-76B7234B824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08325" y="6378575"/>
            <a:ext cx="2924175" cy="341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D165034-42D4-4493-A3A0-994364412FB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78575"/>
            <a:ext cx="2101850" cy="341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C8CB17E-C036-43A9-8E54-601EE364C823}" type="datetime1">
              <a:rPr lang="de-DE" smtClean="0"/>
              <a:t>11.05.2023</a:t>
            </a:fld>
            <a:endParaRPr lang="de-D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621A4E3-BFCD-43AD-9046-40CD77A275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213725" y="6569075"/>
            <a:ext cx="127000" cy="176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1427E5-5F52-465D-9102-A1D5878902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8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40404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dkimo.com/feedback/rizbetdoj" TargetMode="External" /><Relationship Id="rId2" Type="http://schemas.openxmlformats.org/officeDocument/2006/relationships/slideLayout" Target="../slideLayouts/slideLayout14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6.wmf" /><Relationship Id="rId5" Type="http://schemas.openxmlformats.org/officeDocument/2006/relationships/oleObject" Target="../embeddings/oleObject1.bin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AC970601-2176-40FC-A3E9-352DAD68259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25500" y="4456112"/>
            <a:ext cx="7562924" cy="1421159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85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altLang="de-DE" sz="3600" dirty="0">
                <a:latin typeface="Calibri Light" panose="020F0302020204030204" pitchFamily="34" charset="0"/>
              </a:rPr>
              <a:t>Digitalisierung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47A006B5-3C92-4983-91C0-141909D9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836712"/>
            <a:ext cx="7626035" cy="2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06CDED1-7818-4D68-99DD-61403D5C9A55}" type="datetime1">
              <a:rPr lang="de-DE" smtClean="0"/>
              <a:t>11.05.2023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9925C4D-8ECF-492D-8DD1-DE67D9EF51F5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1">
            <a:extLst>
              <a:ext uri="{FF2B5EF4-FFF2-40B4-BE49-F238E27FC236}">
                <a16:creationId xmlns:a16="http://schemas.microsoft.com/office/drawing/2014/main" id="{8B28FEFB-90F7-448A-845F-23426A21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4000 w 9144000"/>
              <a:gd name="T3" fmla="*/ 457199 h 457200"/>
              <a:gd name="T4" fmla="*/ 9144000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457200"/>
              <a:gd name="T17" fmla="*/ 9144000 w 9144000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2A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Freeform 2">
            <a:extLst>
              <a:ext uri="{FF2B5EF4-FFF2-40B4-BE49-F238E27FC236}">
                <a16:creationId xmlns:a16="http://schemas.microsoft.com/office/drawing/2014/main" id="{D539064E-C22A-4A78-AF2F-1F0402CF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6422 h 67310"/>
              <a:gd name="T2" fmla="*/ 9144000 w 9144000"/>
              <a:gd name="T3" fmla="*/ 66422 h 67310"/>
              <a:gd name="T4" fmla="*/ 9144000 w 9144000"/>
              <a:gd name="T5" fmla="*/ 0 h 67310"/>
              <a:gd name="T6" fmla="*/ 0 w 9144000"/>
              <a:gd name="T7" fmla="*/ 0 h 67310"/>
              <a:gd name="T8" fmla="*/ 0 w 9144000"/>
              <a:gd name="T9" fmla="*/ 66422 h 67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310"/>
              <a:gd name="T17" fmla="*/ 9144000 w 9144000"/>
              <a:gd name="T18" fmla="*/ 67310 h 673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9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Freeform 3">
            <a:extLst>
              <a:ext uri="{FF2B5EF4-FFF2-40B4-BE49-F238E27FC236}">
                <a16:creationId xmlns:a16="http://schemas.microsoft.com/office/drawing/2014/main" id="{7C616744-B67E-4F5D-9322-4FE1DAE10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738313"/>
            <a:ext cx="7475538" cy="1587"/>
          </a:xfrm>
          <a:custGeom>
            <a:avLst/>
            <a:gdLst>
              <a:gd name="T0" fmla="*/ 0 w 7475855"/>
              <a:gd name="T1" fmla="*/ 0 h 360"/>
              <a:gd name="T2" fmla="*/ 7475156 w 7475855"/>
              <a:gd name="T3" fmla="*/ 0 h 360"/>
              <a:gd name="T4" fmla="*/ 0 60000 65536"/>
              <a:gd name="T5" fmla="*/ 0 60000 65536"/>
              <a:gd name="T6" fmla="*/ 0 w 7475855"/>
              <a:gd name="T7" fmla="*/ 0 h 360"/>
              <a:gd name="T8" fmla="*/ 7475855 w 7475855"/>
              <a:gd name="T9" fmla="*/ 360 h 3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75855" h="360">
                <a:moveTo>
                  <a:pt x="0" y="0"/>
                </a:moveTo>
                <a:lnTo>
                  <a:pt x="7475473" y="0"/>
                </a:lnTo>
              </a:path>
            </a:pathLst>
          </a:custGeom>
          <a:noFill/>
          <a:ln w="6120" cap="flat">
            <a:solidFill>
              <a:srgbClr val="7E7E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6632" name="Picture 7">
            <a:extLst>
              <a:ext uri="{FF2B5EF4-FFF2-40B4-BE49-F238E27FC236}">
                <a16:creationId xmlns:a16="http://schemas.microsoft.com/office/drawing/2014/main" id="{AB51266E-9A5D-441E-BE0C-B2184EEA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04788"/>
            <a:ext cx="2143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3" name="Rectangle 8">
            <a:extLst>
              <a:ext uri="{FF2B5EF4-FFF2-40B4-BE49-F238E27FC236}">
                <a16:creationId xmlns:a16="http://schemas.microsoft.com/office/drawing/2014/main" id="{E7871A38-387D-483A-801B-253EA3FBB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995856"/>
            <a:ext cx="6337300" cy="1144587"/>
          </a:xfrm>
        </p:spPr>
        <p:txBody>
          <a:bodyPr/>
          <a:lstStyle/>
          <a:p>
            <a:pPr marL="12700" eaLnBrk="1" hangingPunct="1">
              <a:lnSpc>
                <a:spcPts val="4775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 altLang="de-DE" sz="4300" dirty="0">
                <a:latin typeface="Calibri Light" panose="020F0302020204030204" pitchFamily="34" charset="0"/>
              </a:rPr>
              <a:t>Gliederung</a:t>
            </a:r>
          </a:p>
        </p:txBody>
      </p:sp>
      <p:sp>
        <p:nvSpPr>
          <p:cNvPr id="26634" name="Rectangle 9">
            <a:extLst>
              <a:ext uri="{FF2B5EF4-FFF2-40B4-BE49-F238E27FC236}">
                <a16:creationId xmlns:a16="http://schemas.microsoft.com/office/drawing/2014/main" id="{35A07B7F-2C58-40C0-9F4B-A078FBC2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958975"/>
            <a:ext cx="7685087" cy="178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marL="514350" indent="-5127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</a:defRPr>
            </a:lvl1pPr>
            <a:lvl2pPr>
              <a:lnSpc>
                <a:spcPct val="8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</a:defRPr>
            </a:lvl2pPr>
            <a:lvl3pPr>
              <a:lnSpc>
                <a:spcPct val="8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</a:defRPr>
            </a:lvl3pPr>
            <a:lvl4pPr>
              <a:lnSpc>
                <a:spcPct val="8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</a:defRPr>
            </a:lvl4pPr>
            <a:lvl5pPr>
              <a:lnSpc>
                <a:spcPct val="8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AutoNum type="alphaUcParenR"/>
            </a:pPr>
            <a:r>
              <a:rPr lang="de-DE" altLang="de-DE" sz="2200" dirty="0"/>
              <a:t>Ergebnisse der Umfrage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AutoNum type="alphaUcParenR"/>
            </a:pPr>
            <a:r>
              <a:rPr lang="de-DE" altLang="de-DE" sz="2200" dirty="0"/>
              <a:t>Ziele und Vorgaben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AutoNum type="alphaUcParenR"/>
            </a:pPr>
            <a:r>
              <a:rPr lang="de-DE" altLang="de-DE" sz="2200" dirty="0"/>
              <a:t>Beschluss zur Nutzung von OneNote/Teams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AutoNum type="alphaUcParenR"/>
            </a:pPr>
            <a:r>
              <a:rPr lang="de-DE" altLang="de-DE" sz="2200" dirty="0"/>
              <a:t>Mikrofortbildung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AutoNum type="alphaUcParenR"/>
            </a:pPr>
            <a:r>
              <a:rPr lang="de-DE" altLang="de-DE" sz="2200" dirty="0"/>
              <a:t>Ausblick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E710350-CDC6-4824-8E0E-178A4442A045}" type="datetime1">
              <a:rPr lang="de-DE" smtClean="0"/>
              <a:t>11.05.2023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3388625-0EF2-4496-B606-ABBD1921F6D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b="1" dirty="0"/>
              <a:t>Ergebnisse der Umfrage</a:t>
            </a:r>
            <a:br>
              <a:rPr lang="de-DE" altLang="de-DE" sz="3600" b="1" dirty="0"/>
            </a:br>
            <a:endParaRPr lang="de-DE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5E90B2B-8710-4F93-9F75-4B3E07BED100}" type="datetime1">
              <a:rPr lang="de-DE" smtClean="0"/>
              <a:t>11.05.2023</a:t>
            </a:fld>
            <a:endParaRPr lang="de-DE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B51266E-9A5D-441E-BE0C-B2184EEA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04788"/>
            <a:ext cx="2143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3388625-0EF2-4496-B606-ABBD1921F6D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7" name="Inhaltsplatzhalter 6" descr="D Nutzungshäufigkeit digitaler Medien durch Lehrpersonen im IJnterricht &#10;Wie oft nutzt du digitale Medien an dem folgenden Ort? &#10;(Bitte eme Antwort pro Zeile auswählen.) &#10;In der Schule beim Unterrichten &#10;Jeden Tag &#10;Mindestens einmal in der Woche, aber nicht &#10;5 &#10;jeden Tag &#10;Mindestens einmal im Monat, aber nicht jede &#10;Woche &#10;Weniger als einmal im Monat &#10;1 &#10;Nie O &#10;Häufigkeit der Verwendung digitaler Medien durch Lehrkräfte für fünf Tätigkeiten im Unterricht &#10;30 &#10;Wie häufig verwendest du digitale Medien für die folgenden Tätigkeiten beim Unterrichten in &#10;deiner Klasse? &#10;(Bitte eme Antwort pro Zeile auswählen.) &#10;Präsentieren von Informationen im Frontalunterricht &#10;Diese Tätigkeit setze ich in der &#10;0 &#10;Referenzklasse• nicht ein &#10;Ich nutze immer digitale Medien für diese &#10;Tätigkeit &#10;Ich nutze häufig digitale Medien für diese &#10;12 &#10;Tätigkeit &#10;Ich nutze manchmal digitale Medien für diese &#10;6 &#10;Tätigkeit &#10;Ich nutze nie digitale Medien für diese &#10;Tätigkeit &#10;Welche digitalen Anwendungen setzt du zum Präsentieren von Informationen im Frontalunterricht ein? &#10;PPP, digitale Bücher, Goodnotes &#10;One Note Ppt. Word Digitale Schulbücher &#10;Hauptsächlich das Whiteboard und OneNote &#10;Office 365 Möglichkeiten &#10;Lernapps, Lernvideos... &#10;PowerPoint, OneNote &#10;OneNote PowerPoint &#10;Apps der Schulbuchverlage &#10;PowerPoint &#10;-OneNote -Digitales Lehrbuch -Youtube -Lernapps &#10;Sofatutor; OneNote; Pages &#10;OneNote &#10;OneNote, Lernvideos von sofatutor, Kmaerafunktion des iPads für SuS-Ergebnissen (Klassen ohne iPads/5-7), Classroomscreen für das &#10;Classroommanagement &#10;OneNote &#10;Powerpoint, onenote, Dokus auf youtube/in diversen Mediatheken &#10;ONE Note, Anton, Power Point &#10;OneNote, PowerPoint, Anton, GeoGebra, ChatGPT &#10;IPad digitales Buch, PowerPoint, Onenote etc &#10;iPad, Smartboards, PowerPoint, OneNote &#10;OneNote, Fotos, &#10;PPT, OneNote &#10;Onenote &#10;OneNote Po.nerpoint YouTube &#10;Good Notes &#10;One Note PowerPoint Videos Quiz &#10;edkimo.com &#10;Programme von Office 365 &#10;2 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9" b="46016"/>
          <a:stretch/>
        </p:blipFill>
        <p:spPr bwMode="auto">
          <a:xfrm>
            <a:off x="306799" y="2141636"/>
            <a:ext cx="8796695" cy="2074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12519" y="1650671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Uns ist Digitalisierung wichtig, aber:</a:t>
            </a:r>
          </a:p>
        </p:txBody>
      </p:sp>
      <p:pic>
        <p:nvPicPr>
          <p:cNvPr id="9" name="Grafik 8" descr="Unterstützung von schülergeleiteten Klassendiskussionen und Präsentationen &#10;Diese Tätigkeit setze ich in der &#10;1 &#10;Referenzklasse* nicht ein &#10;Ich nutze immer digitale Medien fir diese &#10;2 &#10;Tätigkeit &#10;Ich nutze häufig digitale Medien tur diese &#10;15 &#10;Tåtigkeit &#10;Ich nutze manchmal digitale Medien für diese &#10;15 &#10;Tätigkeit &#10;Ich nutze nie digitale Medien fir diese &#10;2 &#10;Titigkeit &#10;Welche digitalen Anwendungen setzt du zum Unterstützung von schülergeleiteten Klassendiskussionen und &#10;Präsentationen ein? &#10;ppp &#10;One Note Ppt. Word Digitale Schulbücher Onkoo &#10;Claasroomscreen &#10;PowerPoint Microsoft forms Teams &#10;Powerpoint, OneNote &#10;-OneNote -PowerPoint &#10;Office 365 Anwendungen &#10;OneNote Oncoo Taskcard &#10;PPP, Imovie, Goodnotes, YouTube, Kahoot &#10;OneNote &#10;OneNote Collaboration Space Oder Power Point &#10;ppp &#10;PowerPoint, OneNote &#10;ONE NOTE, Power Point &#10;OneNote, PowerPoint &#10;Word, Notizen, OneNote &#10;Onenote &#10;OneNote &amp; Powerpoint &#10;OneNote Powerpoint &#10;Office 365 &#10;Individuelle Förderung einzelner Schülerinnen und Schüler Oder kleinerer Schülergruppen &#10;Diese Tätigkeit setze ich in der &#10;Referenzklasse• nicht ein &#10;Ich nutze immer digitale Medien für diese &#10;3 &#10;Tätigkeit &#10;Ich nutze häufig digitale Medien for diese &#10;9 &#10;Tätigkeit &#10;Ich nutze manchmal digitale Medien für diese &#10;16 &#10;Tatigkeit &#10;Ich nutze nie digitale Medien fir diese &#10;Tätigkeit &#10;Welche digitalen Anwendungen setzt du für individuelle Förderung einzelner Schülerinnen und Schüler Oder &#10;kleinerer Schülergruppen ein? &#10;Anton &#10;OneNote, Learning Apps, Teams &#10;ANTON, OneNote, genialy &#10;Edmond, Advance organizer, PPPs, Verlinkte PDFs, Kursnotizbuch,Kahoot, Anton &#10;Anton Lern Apps &#10;Anton, Quizlet (Vokabeln üben) &#10;Einsnotiz &#10;Anton &#10;Anton &#10;OneNote, Browser &#10;Anton &#10;Onenote &#10;Anton, LearningApps, Youtube &#10;Anton Learningapps Obungen aus Internetseiten (23 Eduki, Englisch-Hilfen) &#10;edkimo.com &#10;Teams, lerning Apss wie Anton, OneNote, untis &#10;3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2" b="32994"/>
          <a:stretch/>
        </p:blipFill>
        <p:spPr bwMode="auto">
          <a:xfrm>
            <a:off x="504742" y="4181326"/>
            <a:ext cx="8282997" cy="2208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712519" y="2755075"/>
            <a:ext cx="6412676" cy="4156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63039" y="5555672"/>
            <a:ext cx="6412676" cy="4156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F7F28D0-E3E6-421F-9D53-28E72B6CC708}" type="datetime1">
              <a:rPr lang="de-DE" smtClean="0"/>
              <a:t>11.05.2023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3388625-0EF2-4496-B606-ABBD1921F6D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4098" name="AutoShape 2" descr="1. BEDIENEN &#10;UND &#10;ANWENDEN &#10;1.1 Medienausstattung &#10;(Hardware) &#10;Medienausstattung (Hardware) &#10;kennen, auswählen und reflektiert &#10;anwenden; mit dieser verantwor- &#10;tungsvoll umgehen &#10;1.2 Digitale Werkzeuge &#10;Verschiedene d 'gitale Werkzeu- &#10;ge und deren Funktionsumfang &#10;kennen, auswählen sowie diese &#10;kreativ. reflektiert und zielgerich- &#10;tet einsetzen &#10;1.3 Datenorganisation &#10;Informationen und Daten sicher &#10;speichern, wiederfinden und von &#10;verschiedenen Orten abrufen; &#10;Informationen und Daten zu- &#10;sammenfassen, organisieren und &#10;strukturiert aufbewahren &#10;I .4 Datenschutz und &#10;Informationssicherheit &#10;Verantwortungsvoll mit per- &#10;sönlichen und fremden Daten &#10;umgehen; Datenschutz, Privat- &#10;Sphäre und Informationssicherheit &#10;beachten &#10;2. INFORMIEREN &#10;UND &#10;RECHERCHIEREN &#10;2.1 Informationsrecherche &#10;Informationsrecherchen ziel- &#10;gerichtet durchführen und dabei &#10;Suchstrategien anwenden &#10;2.2 Informationsauswertung &#10;Themenrelevante Informationen &#10;und Daten aus Medienangeboten &#10;filtern, strukturieren. umwandeln &#10;und aufbereiten &#10;2.3 Informationsbewertung &#10;Informationen, Daten und ihre &#10;Quellen sowie dahinterliegende &#10;Strategien und Absichten erken- &#10;nen und kritisch bewerten &#10;2.4 Informationskritik &#10;Unangemessene und gefährdende &#10;Medieninhalte erkennen und hin- &#10;sichtlich rechtlicher Grundlagen &#10;sowie gesellschaftlicher Normen &#10;und Werte einschätzen; Jugend- &#10;und Verbraucherschutz kennen &#10;und Hilfs- und Unterstützungs- &#10;strukturen nutzen &#10;Herausgeber: Medienberatung NRW &#10;Dieses Dokument steht unter CC RY (.izerv &#10;3. KOMMUNIZIEREN &#10;UND &#10;KOOPERIEREN &#10;3.1 Kommunikations- und &#10;Kooperationsprozesse &#10;Kommunikations- und Koopera- &#10;tionsprozesse mit digitalen Werk- &#10;zeugen zielgerichtet gestalten &#10;sowe mediale Produkte und &#10;Informationen teilen &#10;3.2 Kommunikations- und &#10;Kooperationsregeln &#10;Regeln für digitale Kommuni- &#10;kation und Kooperation kennen. &#10;formulieren und einhalten &#10;3.3 Kommunikation und Koopera- &#10;tion in der Gesellschaft &#10;Kommunikations- und Koope- &#10;rationsprozesse Im Sinne einer &#10;aktiven Teilhabe an der Gesell- &#10;schaft gestalten und reflektieren; &#10;ethlsche Grundsätze sowie &#10;kulturell-gesellschaftliche &#10;Normen beachten &#10;3.4 Cybergewalt und &#10;-kriminalität &#10;Persönliche, gesellschaftliche &#10;und wirtschaftliche Risiken und &#10;Auswirkungen von Cybergewalt &#10;und -kriminalität erkennen sowie &#10;Ansprechpartner und Reaktions- &#10;möglichkeiten kennen und nutzen &#10;4. PRODUZIEREN &#10;UND &#10;PRÄSENTIEREN &#10;4.1 Medienproduktion und Prä- &#10;sentation &#10;Medienprodukte adressaten- &#10;gerecht planen, gestalten und &#10;präsentieren; Möglichkeiten des &#10;Veröffentlichens und Teilens &#10;kennen und nutzen &#10;4.2 Gestaltungsmittel &#10;Gestaltungsmittel von Medien- &#10;produkten kennen. reflektiert &#10;anwenden sow'e hinsichtlich &#10;ihrer Qualität. Wirkung und Aus- &#10;sageabsicht beurteilen &#10;4.3 Quellendokumentation &#10;Standards der Quellenangaben &#10;beim Produzieren und Präsen- &#10;tieren von eigenen und fremden &#10;Inhalten kennen und anwenden &#10;4.4 Rechtliche Grundlagen &#10;Rechtliche Grundlagen des &#10;Persönlichkeits- (u.a. des Bild- &#10;rechts), Urheber- und Nutzungs- &#10;rechts (u.a. Lizenzen) überprü- &#10;fen, bewerten und beachten &#10;MEDIENKOMPETENZ &#10;RAHMEN NRW &#10;5. ANALYSIEREN &#10;UND &#10;REFLEKTIEREN &#10;5.1 Medienanalyse &#10;Die Vielfalt der Medien, ihre Ent- &#10;wicklung und Bedeutungen ken- &#10;nen, analysieren und reflektieren &#10;5.2 Meinungsbildung &#10;Die interessengeleitete Setzung &#10;und Verbreitung von Themen in &#10;Medien erkennen sowie in &#10;Bezug auf die Meinungsbildung &#10;beurteilen &#10;5.3 Identitätsbildung &#10;Chancen und Herausforderungen &#10;von Medien für die Realitätswahr- &#10;nehmung erkennen und analysie- &#10;ren sowe für die eigene Identi- &#10;tätsbildung nutzen &#10;5.4 Selbstregulierte &#10;Mediennutzung &#10;Medien und ihre Wirkungen be- &#10;schreiben, kritisch reflektleren &#10;und deren Nutzung selbstver- &#10;antwortlich regulieren; andere bei &#10;ihrer Mediennutzung unterstützen &#10;Lwi- &#10;6. PROBLEMLOSEN &#10;UND &#10;MODELLIEREN &#10;6.1 Prinzipien der digitalen Welt &#10;Grundlegende Prinzipien und &#10;Funktionsweisen der digitalen &#10;Welt identifizieren, kennen. &#10;verstehen und bewusst nutzen &#10;6.2 Algorithmen erkennen &#10;Algorithmische Muster und Struk- &#10;turen in verschiedenen Kontexten &#10;erkennen, nachvollziehen und &#10;reflektieren &#10;6.3 Modellieren und &#10;Programmieren &#10;Probleme formalisiert beschrei- &#10;den. Problemlösestrategien entwi- &#10;ckeln und dazu eine strukturierte. &#10;algorithmische Sequenz planen; &#10;diese auch durch Programmie- &#10;ren umsetzen und die gefundene &#10;Lösungsstrategie beurteilen &#10;6.4 Bedeutung von Algorithmen &#10;Einflüsse von Algorithmen und &#10;Auswirkung der Automatisierung &#10;von Prozessen in der digitalen Welt &#10;beschreiben und reflektieren &#10;Medienberatung &#10;NRW &#10;LVR- &#10;Qualität für Menschen &#10;FÜR MEDIEN NRW &#10;Die Landesregierung &#10;Nordrhein-Westfalen "/>
          <p:cNvSpPr>
            <a:spLocks noChangeAspect="1" noChangeArrowheads="1"/>
          </p:cNvSpPr>
          <p:nvPr/>
        </p:nvSpPr>
        <p:spPr bwMode="auto">
          <a:xfrm>
            <a:off x="123825" y="-5440363"/>
            <a:ext cx="16030575" cy="1133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Inhaltsplatzhalter 7" descr="1. BEDIENEN &#10;UND &#10;ANWENDEN &#10;1.1 Medienausstattung &#10;(Hardware) &#10;Medienausstattung (Hardware) &#10;kennen, auswählen und reflektiert &#10;anwenden; mit dieser verantwor- &#10;tungsvoll umgehen &#10;1.2 Digitale Werkzeuge &#10;Verschiedene d 'gitale Werkzeu- &#10;ge und deren Funktionsumfang &#10;kennen, auswählen sowie diese &#10;kreativ. reflektiert und zielgerich- &#10;tet einsetzen &#10;1.3 Datenorganisation &#10;Informationen und Daten sicher &#10;speichern, wiederfinden und von &#10;verschiedenen Orten abrufen; &#10;Informationen und Daten zu- &#10;sammenfassen, organisieren und &#10;strukturiert aufbewahren &#10;I .4 Datenschutz und &#10;Informationssicherheit &#10;Verantwortungsvoll mit per- &#10;sönlichen und fremden Daten &#10;umgehen; Datenschutz, Privat- &#10;Sphäre und Informationssicherheit &#10;beachten &#10;2. INFORMIEREN &#10;UND &#10;RECHERCHIEREN &#10;2.1 Informationsrecherche &#10;Informationsrecherchen ziel- &#10;gerichtet durchführen und dabei &#10;Suchstrategien anwenden &#10;2.2 Informationsauswertung &#10;Themenrelevante Informationen &#10;und Daten aus Medienangeboten &#10;filtern, strukturieren. umwandeln &#10;und aufbereiten &#10;2.3 Informationsbewertung &#10;Informationen, Daten und ihre &#10;Quellen sowie dahinterliegende &#10;Strategien und Absichten erken- &#10;nen und kritisch bewerten &#10;2.4 Informationskritik &#10;Unangemessene und gefährdende &#10;Medieninhalte erkennen und hin- &#10;sichtlich rechtlicher Grundlagen &#10;sowie gesellschaftlicher Normen &#10;und Werte einschätzen; Jugend- &#10;und Verbraucherschutz kennen &#10;und Hilfs- und Unterstützungs- &#10;strukturen nutzen &#10;Herausgeber: Medienberatung NRW &#10;Dieses Dokument steht unter CC RY (.izerv &#10;3. KOMMUNIZIEREN &#10;UND &#10;KOOPERIEREN &#10;3.1 Kommunikations- und &#10;Kooperationsprozesse &#10;Kommunikations- und Koopera- &#10;tionsprozesse mit digitalen Werk- &#10;zeugen zielgerichtet gestalten &#10;sowe mediale Produkte und &#10;Informationen teilen &#10;3.2 Kommunikations- und &#10;Kooperationsregeln &#10;Regeln für digitale Kommuni- &#10;kation und Kooperation kennen. &#10;formulieren und einhalten &#10;3.3 Kommunikation und Koopera- &#10;tion in der Gesellschaft &#10;Kommunikations- und Koope- &#10;rationsprozesse Im Sinne einer &#10;aktiven Teilhabe an der Gesell- &#10;schaft gestalten und reflektieren; &#10;ethlsche Grundsätze sowie &#10;kulturell-gesellschaftliche &#10;Normen beachten &#10;3.4 Cybergewalt und &#10;-kriminalität &#10;Persönliche, gesellschaftliche &#10;und wirtschaftliche Risiken und &#10;Auswirkungen von Cybergewalt &#10;und -kriminalität erkennen sowie &#10;Ansprechpartner und Reaktions- &#10;möglichkeiten kennen und nutzen &#10;4. PRODUZIEREN &#10;UND &#10;PRÄSENTIEREN &#10;4.1 Medienproduktion und Prä- &#10;sentation &#10;Medienprodukte adressaten- &#10;gerecht planen, gestalten und &#10;präsentieren; Möglichkeiten des &#10;Veröffentlichens und Teilens &#10;kennen und nutzen &#10;4.2 Gestaltungsmittel &#10;Gestaltungsmittel von Medien- &#10;produkten kennen. reflektiert &#10;anwenden sow'e hinsichtlich &#10;ihrer Qualität. Wirkung und Aus- &#10;sageabsicht beurteilen &#10;4.3 Quellendokumentation &#10;Standards der Quellenangaben &#10;beim Produzieren und Präsen- &#10;tieren von eigenen und fremden &#10;Inhalten kennen und anwenden &#10;4.4 Rechtliche Grundlagen &#10;Rechtliche Grundlagen des &#10;Persönlichkeits- (u.a. des Bild- &#10;rechts), Urheber- und Nutzungs- &#10;rechts (u.a. Lizenzen) überprü- &#10;fen, bewerten und beachten &#10;MEDIENKOMPETENZ &#10;RAHMEN NRW &#10;5. ANALYSIEREN &#10;UND &#10;REFLEKTIEREN &#10;5.1 Medienanalyse &#10;Die Vielfalt der Medien, ihre Ent- &#10;wicklung und Bedeutungen ken- &#10;nen, analysieren und reflektieren &#10;5.2 Meinungsbildung &#10;Die interessengeleitete Setzung &#10;und Verbreitung von Themen in &#10;Medien erkennen sowie in &#10;Bezug auf die Meinungsbildung &#10;beurteilen &#10;5.3 Identitätsbildung &#10;Chancen und Herausforderungen &#10;von Medien für die Realitätswahr- &#10;nehmung erkennen und analysie- &#10;ren sowe für die eigene Identi- &#10;tätsbildung nutzen &#10;5.4 Selbstregulierte &#10;Mediennutzung &#10;Medien und ihre Wirkungen be- &#10;schreiben, kritisch reflektleren &#10;und deren Nutzung selbstver- &#10;antwortlich regulieren; andere bei &#10;ihrer Mediennutzung unterstützen &#10;Lwi- &#10;6. PROBLEMLOSEN &#10;UND &#10;MODELLIEREN &#10;6.1 Prinzipien der digitalen Welt &#10;Grundlegende Prinzipien und &#10;Funktionsweisen der digitalen &#10;Welt identifizieren, kennen. &#10;verstehen und bewusst nutzen &#10;6.2 Algorithmen erkennen &#10;Algorithmische Muster und Struk- &#10;turen in verschiedenen Kontexten &#10;erkennen, nachvollziehen und &#10;reflektieren &#10;6.3 Modellieren und &#10;Programmieren &#10;Probleme formalisiert beschrei- &#10;den. Problemlösestrategien entwi- &#10;ckeln und dazu eine strukturierte. &#10;algorithmische Sequenz planen; &#10;diese auch durch Programmie- &#10;ren umsetzen und die gefundene &#10;Lösungsstrategie beurteilen &#10;6.4 Bedeutung von Algorithmen &#10;Einflüsse von Algorithmen und &#10;Auswirkung der Automatisierung &#10;von Prozessen in der digitalen Welt &#10;beschreiben und reflektieren &#10;Medienberatung &#10;NRW &#10;LVR- &#10;Qualität für Menschen &#10;FÜR MEDIEN NRW &#10;Die Landesregierung &#10;Nordrhein-Westfalen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7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 bwMode="auto">
          <a:xfrm>
            <a:off x="3063834" y="4797632"/>
            <a:ext cx="1567543" cy="14725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660567" y="3501240"/>
            <a:ext cx="1438893" cy="13557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-201881" y="2101932"/>
            <a:ext cx="1923803" cy="1840675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dirty="0"/>
              <a:t>Beschluss zur Nutzung von OneNote/Teams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9938" y="2151063"/>
            <a:ext cx="7604125" cy="5081010"/>
          </a:xfrm>
        </p:spPr>
        <p:txBody>
          <a:bodyPr/>
          <a:lstStyle/>
          <a:p>
            <a:r>
              <a:rPr lang="de-DE" sz="2800" b="1" i="1" dirty="0"/>
              <a:t>Soll OneNote verpflichtend ab Klasse 8 als Heft und zur Sicherung von Tafelbildern eingesetzt werden?</a:t>
            </a:r>
          </a:p>
          <a:p>
            <a:endParaRPr lang="de-DE" dirty="0"/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Ich erstelle eine Vorlage zur Kursnotizbuchführung als Rahmen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Analoges arbeiten weiterhin möglich  Sicherung des Arbeitsmaterials als Foto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S*</a:t>
            </a:r>
            <a:r>
              <a:rPr lang="de-DE" dirty="0" err="1">
                <a:sym typeface="Wingdings" pitchFamily="2" charset="2"/>
              </a:rPr>
              <a:t>uS</a:t>
            </a:r>
            <a:r>
              <a:rPr lang="de-DE" dirty="0">
                <a:sym typeface="Wingdings" pitchFamily="2" charset="2"/>
              </a:rPr>
              <a:t> können in die Verwaltung des Kursnotizbuches eingebunden werden</a:t>
            </a:r>
          </a:p>
          <a:p>
            <a:pPr>
              <a:buFont typeface="Wingdings" pitchFamily="2" charset="2"/>
              <a:buChar char="à"/>
            </a:pPr>
            <a:r>
              <a:rPr lang="de-DE" dirty="0" err="1">
                <a:sym typeface="Wingdings" pitchFamily="2" charset="2"/>
              </a:rPr>
              <a:t>Niedrigschwellige</a:t>
            </a:r>
            <a:r>
              <a:rPr lang="de-DE" dirty="0">
                <a:sym typeface="Wingdings" pitchFamily="2" charset="2"/>
              </a:rPr>
              <a:t> Möglichkeit Differenzierungsmaterial anzubieten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A80A19F-FC84-4B82-A5DA-0721A5D84CF1}" type="datetime1">
              <a:rPr lang="de-DE" smtClean="0"/>
              <a:t>11.05.2023</a:t>
            </a:fld>
            <a:endParaRPr lang="de-DE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B51266E-9A5D-441E-BE0C-B2184EEA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04788"/>
            <a:ext cx="2143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3388625-0EF2-4496-B606-ABBD1921F6D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Mikrofortbildung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72075" y="2189163"/>
            <a:ext cx="3638551" cy="3640137"/>
          </a:xfrm>
        </p:spPr>
        <p:txBody>
          <a:bodyPr/>
          <a:lstStyle/>
          <a:p>
            <a:r>
              <a:rPr lang="de-DE" sz="3600" b="1" dirty="0">
                <a:solidFill>
                  <a:schemeClr val="tx1"/>
                </a:solidFill>
                <a:hlinkClick r:id="rId3"/>
              </a:rPr>
              <a:t>https://app.edkimo.com/feedback/rizbetdoj</a:t>
            </a:r>
            <a:endParaRPr lang="de-DE" sz="3600" b="1" dirty="0">
              <a:solidFill>
                <a:schemeClr val="tx1"/>
              </a:solidFill>
            </a:endParaRPr>
          </a:p>
          <a:p>
            <a:endParaRPr lang="de-DE" sz="3600" b="1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	Wünsche für Mikrofortbildungen bitte an mich herantragen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E34074E-3B7D-4F9A-B829-C2131556A3B5}" type="datetime1">
              <a:rPr lang="de-DE" smtClean="0"/>
              <a:t>11.05.2023</a:t>
            </a:fld>
            <a:endParaRPr lang="de-DE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B51266E-9A5D-441E-BE0C-B2184EEA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04788"/>
            <a:ext cx="2143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3388625-0EF2-4496-B606-ABBD1921F6D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0050" y="1285875"/>
          <a:ext cx="4634342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5" imgW="5667139" imgH="8019880" progId="Acrobat.Document.DC">
                  <p:embed/>
                </p:oleObj>
              </mc:Choice>
              <mc:Fallback>
                <p:oleObj name="Acrobat Document" r:id="rId5" imgW="5667139" imgH="8019880" progId="Acrobat.Document.DC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85875"/>
                        <a:ext cx="4634342" cy="4962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/>
              <a:t>Pädagogischer </a:t>
            </a:r>
            <a:r>
              <a:rPr lang="de-DE" dirty="0" err="1"/>
              <a:t>Ganztag</a:t>
            </a:r>
            <a:r>
              <a:rPr lang="de-DE" dirty="0"/>
              <a:t> im Herbst zum Medienkonzept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Erstellen von Unterrichtsreihen/-Stunden, die die Kompetenzen des Medienkompetenzrahmens anbahnen.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Verankerung dieser Stunden im schulinternen Curriculum</a:t>
            </a:r>
          </a:p>
          <a:p>
            <a:pPr lvl="1"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Vorstellung des Rahmenplans für die Nutzung des Kursnotizbuch in Absprache mit euch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8213CDB-F34C-463C-B393-0520422C03A9}" type="datetime1">
              <a:rPr lang="de-DE" smtClean="0"/>
              <a:t>11.05.2023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3388625-0EF2-4496-B606-ABBD1921F6D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F0E0A30BBE6F46886D2350B838FA9E" ma:contentTypeVersion="4" ma:contentTypeDescription="Ein neues Dokument erstellen." ma:contentTypeScope="" ma:versionID="88f47c111ce4767ae59e8f47e670816e">
  <xsd:schema xmlns:xsd="http://www.w3.org/2001/XMLSchema" xmlns:xs="http://www.w3.org/2001/XMLSchema" xmlns:p="http://schemas.microsoft.com/office/2006/metadata/properties" xmlns:ns2="7a936205-7d04-409c-b2d7-567b579b48aa" xmlns:ns3="cc10a316-14ae-4749-a1f2-c5685ee8bbca" targetNamespace="http://schemas.microsoft.com/office/2006/metadata/properties" ma:root="true" ma:fieldsID="5190a58def6ac127b1503d8a8b413eda" ns2:_="" ns3:_="">
    <xsd:import namespace="7a936205-7d04-409c-b2d7-567b579b48aa"/>
    <xsd:import namespace="cc10a316-14ae-4749-a1f2-c5685ee8b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36205-7d04-409c-b2d7-567b579b4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0a316-14ae-4749-a1f2-c5685ee8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B7619-DD55-4553-9AA8-886EA8D40C74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2A50B96-D503-4F7D-8CBE-9D527BCBFD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D6E1E5-1D94-473F-9DD2-E028B7EA159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a936205-7d04-409c-b2d7-567b579b48aa"/>
    <ds:schemaRef ds:uri="cc10a316-14ae-4749-a1f2-c5685ee8bb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Bildschirmpräsentation (4:3)</PresentationFormat>
  <Paragraphs>44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Larissa-Design</vt:lpstr>
      <vt:lpstr>1_Larissa-Design</vt:lpstr>
      <vt:lpstr>PowerPoint-Präsentation</vt:lpstr>
      <vt:lpstr>Gliederung</vt:lpstr>
      <vt:lpstr>Ergebnisse der Umfrage </vt:lpstr>
      <vt:lpstr>PowerPoint-Präsentation</vt:lpstr>
      <vt:lpstr>Beschluss zur Nutzung von OneNote/Teams </vt:lpstr>
      <vt:lpstr>Mikrofortbildung</vt:lpstr>
      <vt:lpstr>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Raphael Untiedt</dc:creator>
  <cp:lastModifiedBy>Dietmar Kemper</cp:lastModifiedBy>
  <cp:revision>19</cp:revision>
  <cp:lastPrinted>1601-01-01T00:00:00Z</cp:lastPrinted>
  <dcterms:created xsi:type="dcterms:W3CDTF">1601-01-01T00:00:00Z</dcterms:created>
  <dcterms:modified xsi:type="dcterms:W3CDTF">2023-05-11T18:08:22Z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0x0101004EF0E0A30BBE6F46886D2350B838FA9E</vt:lpwstr>
  </property>
</Properties>
</file>