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2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06T09:47:38.77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1,'1012'0,"-841"12,-23 0,630-9,-399-5,9937 2,-10294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06T09:47:51.851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0,'2849'0,"-2489"26,-32-1,715-23,-510-4,1143 2,-1643-2,56-9,-53 5,40-1,607 5,-330 5,5034-3,-5365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06T09:47:55.006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1,'3798'0,"-3770"1,0 2,0 1,46 14,-46-11,1 0,-1-2,39 2,239-8,-284 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1901C-E323-4B7F-BBDF-5C4F35C6612B}" type="datetimeFigureOut">
              <a:rPr lang="de-DE" smtClean="0"/>
              <a:t>08.05.23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FEE57-0F3D-4565-8062-41A0EB56C71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1160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1901C-E323-4B7F-BBDF-5C4F35C6612B}" type="datetimeFigureOut">
              <a:rPr lang="de-DE" smtClean="0"/>
              <a:t>08.05.23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FEE57-0F3D-4565-8062-41A0EB56C71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9517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1901C-E323-4B7F-BBDF-5C4F35C6612B}" type="datetimeFigureOut">
              <a:rPr lang="de-DE" smtClean="0"/>
              <a:t>08.05.23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FEE57-0F3D-4565-8062-41A0EB56C714}" type="slidenum">
              <a:rPr lang="de-DE" smtClean="0"/>
              <a:t>‹Nr.›</a:t>
            </a:fld>
            <a:endParaRPr lang="de-DE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62612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1901C-E323-4B7F-BBDF-5C4F35C6612B}" type="datetimeFigureOut">
              <a:rPr lang="de-DE" smtClean="0"/>
              <a:t>08.05.23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FEE57-0F3D-4565-8062-41A0EB56C71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36009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1901C-E323-4B7F-BBDF-5C4F35C6612B}" type="datetimeFigureOut">
              <a:rPr lang="de-DE" smtClean="0"/>
              <a:t>08.05.23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FEE57-0F3D-4565-8062-41A0EB56C714}" type="slidenum">
              <a:rPr lang="de-DE" smtClean="0"/>
              <a:t>‹Nr.›</a:t>
            </a:fld>
            <a:endParaRPr lang="de-DE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780419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1901C-E323-4B7F-BBDF-5C4F35C6612B}" type="datetimeFigureOut">
              <a:rPr lang="de-DE" smtClean="0"/>
              <a:t>08.05.23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FEE57-0F3D-4565-8062-41A0EB56C71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77179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1901C-E323-4B7F-BBDF-5C4F35C6612B}" type="datetimeFigureOut">
              <a:rPr lang="de-DE" smtClean="0"/>
              <a:t>08.05.23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FEE57-0F3D-4565-8062-41A0EB56C71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57247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1901C-E323-4B7F-BBDF-5C4F35C6612B}" type="datetimeFigureOut">
              <a:rPr lang="de-DE" smtClean="0"/>
              <a:t>08.05.23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FEE57-0F3D-4565-8062-41A0EB56C71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5364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1901C-E323-4B7F-BBDF-5C4F35C6612B}" type="datetimeFigureOut">
              <a:rPr lang="de-DE" smtClean="0"/>
              <a:t>08.05.23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FEE57-0F3D-4565-8062-41A0EB56C71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5158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1901C-E323-4B7F-BBDF-5C4F35C6612B}" type="datetimeFigureOut">
              <a:rPr lang="de-DE" smtClean="0"/>
              <a:t>08.05.23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FEE57-0F3D-4565-8062-41A0EB56C71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2409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1901C-E323-4B7F-BBDF-5C4F35C6612B}" type="datetimeFigureOut">
              <a:rPr lang="de-DE" smtClean="0"/>
              <a:t>08.05.23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FEE57-0F3D-4565-8062-41A0EB56C71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3614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1901C-E323-4B7F-BBDF-5C4F35C6612B}" type="datetimeFigureOut">
              <a:rPr lang="de-DE" smtClean="0"/>
              <a:t>08.05.23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FEE57-0F3D-4565-8062-41A0EB56C71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6160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1901C-E323-4B7F-BBDF-5C4F35C6612B}" type="datetimeFigureOut">
              <a:rPr lang="de-DE" smtClean="0"/>
              <a:t>08.05.23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FEE57-0F3D-4565-8062-41A0EB56C71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6395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1901C-E323-4B7F-BBDF-5C4F35C6612B}" type="datetimeFigureOut">
              <a:rPr lang="de-DE" smtClean="0"/>
              <a:t>08.05.23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FEE57-0F3D-4565-8062-41A0EB56C71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0137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1901C-E323-4B7F-BBDF-5C4F35C6612B}" type="datetimeFigureOut">
              <a:rPr lang="de-DE" smtClean="0"/>
              <a:t>08.05.23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FEE57-0F3D-4565-8062-41A0EB56C71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9047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1901C-E323-4B7F-BBDF-5C4F35C6612B}" type="datetimeFigureOut">
              <a:rPr lang="de-DE" smtClean="0"/>
              <a:t>08.05.23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FEE57-0F3D-4565-8062-41A0EB56C71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9386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1901C-E323-4B7F-BBDF-5C4F35C6612B}" type="datetimeFigureOut">
              <a:rPr lang="de-DE" smtClean="0"/>
              <a:t>08.05.23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7BFEE57-0F3D-4565-8062-41A0EB56C71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9632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customXml" Target="../ink/ink2.xml"/><Relationship Id="rId4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A17223-A402-9EB6-D876-A3A7BAE552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9489" y="177108"/>
            <a:ext cx="7766936" cy="3404291"/>
          </a:xfrm>
        </p:spPr>
        <p:txBody>
          <a:bodyPr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Ergebnisse der Evaluation zum fächerverbindenden Projektunterricht 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873C977-B80A-0078-BC50-357BCF0A01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55" r="4337" b="9801"/>
          <a:stretch/>
        </p:blipFill>
        <p:spPr>
          <a:xfrm>
            <a:off x="3651834" y="3514302"/>
            <a:ext cx="5320716" cy="3343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276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34DF69-C2E6-8921-4A96-A6036B02C2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6" y="187518"/>
            <a:ext cx="7766936" cy="1646302"/>
          </a:xfrm>
        </p:spPr>
        <p:txBody>
          <a:bodyPr/>
          <a:lstStyle/>
          <a:p>
            <a:pPr algn="ctr"/>
            <a:r>
              <a:rPr lang="de-DE" dirty="0" err="1">
                <a:solidFill>
                  <a:schemeClr val="tx1"/>
                </a:solidFill>
              </a:rPr>
              <a:t>Schüler:innen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5" name="Untertitel 4">
            <a:extLst>
              <a:ext uri="{FF2B5EF4-FFF2-40B4-BE49-F238E27FC236}">
                <a16:creationId xmlns:a16="http://schemas.microsoft.com/office/drawing/2014/main" id="{56F7ED1A-5324-5EEA-6744-B20FF733E8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6" y="2212511"/>
            <a:ext cx="9168341" cy="4271416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de-DE" sz="2800" b="1" dirty="0">
                <a:solidFill>
                  <a:schemeClr val="tx1"/>
                </a:solidFill>
              </a:rPr>
              <a:t>6b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chemeClr val="tx1"/>
                </a:solidFill>
              </a:rPr>
              <a:t>Deutsch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chemeClr val="tx1"/>
                </a:solidFill>
              </a:rPr>
              <a:t>Musik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chemeClr val="tx1"/>
                </a:solidFill>
              </a:rPr>
              <a:t>Kunst</a:t>
            </a:r>
          </a:p>
          <a:p>
            <a:pPr algn="l"/>
            <a:endParaRPr lang="de-DE" sz="2800" dirty="0">
              <a:solidFill>
                <a:schemeClr val="tx1"/>
              </a:solidFill>
            </a:endParaRPr>
          </a:p>
          <a:p>
            <a:pPr algn="l"/>
            <a:r>
              <a:rPr lang="de-DE" sz="2800" b="1" dirty="0">
                <a:solidFill>
                  <a:schemeClr val="tx1"/>
                </a:solidFill>
              </a:rPr>
              <a:t>EF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2800" dirty="0" err="1">
                <a:solidFill>
                  <a:schemeClr val="tx1"/>
                </a:solidFill>
              </a:rPr>
              <a:t>Sowi</a:t>
            </a:r>
            <a:r>
              <a:rPr lang="de-DE" sz="2800" dirty="0">
                <a:solidFill>
                  <a:schemeClr val="tx1"/>
                </a:solidFill>
              </a:rPr>
              <a:t>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chemeClr val="tx1"/>
                </a:solidFill>
              </a:rPr>
              <a:t>Deutsch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chemeClr val="tx1"/>
                </a:solidFill>
              </a:rPr>
              <a:t>Englisch</a:t>
            </a:r>
          </a:p>
        </p:txBody>
      </p:sp>
    </p:spTree>
    <p:extLst>
      <p:ext uri="{BB962C8B-B14F-4D97-AF65-F5344CB8AC3E}">
        <p14:creationId xmlns:p14="http://schemas.microsoft.com/office/powerpoint/2010/main" val="730575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7B6DE0-B060-5D7B-1546-4B56376A0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319437"/>
            <a:ext cx="8596668" cy="1320800"/>
          </a:xfrm>
        </p:spPr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Evaluation </a:t>
            </a:r>
            <a:r>
              <a:rPr lang="de-DE" dirty="0" err="1">
                <a:solidFill>
                  <a:schemeClr val="tx1"/>
                </a:solidFill>
              </a:rPr>
              <a:t>Schüler:innen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BCAF457-5C43-67F9-2A95-E116056613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895" y="1394693"/>
            <a:ext cx="9454957" cy="4471180"/>
          </a:xfrm>
        </p:spPr>
        <p:txBody>
          <a:bodyPr>
            <a:normAutofit/>
          </a:bodyPr>
          <a:lstStyle/>
          <a:p>
            <a:r>
              <a:rPr lang="de-DE" sz="2400" dirty="0">
                <a:solidFill>
                  <a:schemeClr val="tx1"/>
                </a:solidFill>
              </a:rPr>
              <a:t>73% der </a:t>
            </a:r>
            <a:r>
              <a:rPr lang="de-DE" sz="2400" dirty="0" err="1">
                <a:solidFill>
                  <a:schemeClr val="tx1"/>
                </a:solidFill>
              </a:rPr>
              <a:t>SuS</a:t>
            </a:r>
            <a:r>
              <a:rPr lang="de-DE" sz="2400" dirty="0">
                <a:solidFill>
                  <a:schemeClr val="tx1"/>
                </a:solidFill>
              </a:rPr>
              <a:t> gaben an, durch den fächerverbindenden Unterricht das Thema besser verstanden zu haben</a:t>
            </a:r>
          </a:p>
          <a:p>
            <a:r>
              <a:rPr lang="de-DE" sz="2400" dirty="0">
                <a:solidFill>
                  <a:schemeClr val="tx1"/>
                </a:solidFill>
              </a:rPr>
              <a:t>Die Mehrheit (75%) sagte aus, dass sie sowohl aktiver im Unterricht als auch stärker am Arbeitsergebnis mitgearbeitet haben</a:t>
            </a:r>
          </a:p>
          <a:p>
            <a:endParaRPr lang="de-DE" sz="2400" dirty="0">
              <a:solidFill>
                <a:schemeClr val="tx1"/>
              </a:solidFill>
            </a:endParaRPr>
          </a:p>
          <a:p>
            <a:endParaRPr lang="de-DE" sz="2400" dirty="0">
              <a:solidFill>
                <a:schemeClr val="tx1"/>
              </a:solidFill>
            </a:endParaRPr>
          </a:p>
          <a:p>
            <a:endParaRPr lang="de-DE" sz="2400" dirty="0">
              <a:solidFill>
                <a:schemeClr val="tx1"/>
              </a:solidFill>
            </a:endParaRPr>
          </a:p>
        </p:txBody>
      </p:sp>
      <p:pic>
        <p:nvPicPr>
          <p:cNvPr id="5" name="Grafik 4" descr="Ein Bild, das Text, Screenshot, Software, Computersymbol enthält.&#10;&#10;Automatisch generierte Beschreibung">
            <a:extLst>
              <a:ext uri="{FF2B5EF4-FFF2-40B4-BE49-F238E27FC236}">
                <a16:creationId xmlns:a16="http://schemas.microsoft.com/office/drawing/2014/main" id="{08E0EAE4-7B27-3378-0D9F-449928FA41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82" t="41281" r="22598" b="6381"/>
          <a:stretch/>
        </p:blipFill>
        <p:spPr bwMode="auto">
          <a:xfrm>
            <a:off x="1634836" y="3710500"/>
            <a:ext cx="7121482" cy="29396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9561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499CB8-BC11-666E-ACEC-B327A1E04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Kommentare der </a:t>
            </a:r>
            <a:r>
              <a:rPr lang="de-DE" dirty="0" err="1">
                <a:solidFill>
                  <a:schemeClr val="tx1"/>
                </a:solidFill>
              </a:rPr>
              <a:t>Schüler:innen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3C281C2-2D22-E43D-C102-DA225786AF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1"/>
            <a:ext cx="9067030" cy="4110962"/>
          </a:xfrm>
        </p:spPr>
        <p:txBody>
          <a:bodyPr>
            <a:normAutofit/>
          </a:bodyPr>
          <a:lstStyle/>
          <a:p>
            <a:r>
              <a:rPr lang="de-DE" sz="2400" b="0" i="0" dirty="0">
                <a:solidFill>
                  <a:schemeClr val="tx1"/>
                </a:solidFill>
                <a:effectLst/>
                <a:latin typeface="Segoe UI" panose="020B0502040204020203" pitchFamily="34" charset="0"/>
              </a:rPr>
              <a:t>„Ich finde es gut ,man muss in denn 3 Fächern immer gut aufpassen ,es ist spannend da es für mich ein neues Fach ist .“</a:t>
            </a:r>
          </a:p>
          <a:p>
            <a:endParaRPr lang="de-DE" sz="2400" b="0" i="0" dirty="0">
              <a:solidFill>
                <a:schemeClr val="tx1"/>
              </a:solidFill>
              <a:effectLst/>
              <a:latin typeface="Segoe UI" panose="020B0502040204020203" pitchFamily="34" charset="0"/>
            </a:endParaRPr>
          </a:p>
          <a:p>
            <a:r>
              <a:rPr lang="de-DE" sz="2400" b="0" i="0" dirty="0">
                <a:solidFill>
                  <a:schemeClr val="tx1"/>
                </a:solidFill>
                <a:effectLst/>
                <a:latin typeface="Segoe UI" panose="020B0502040204020203" pitchFamily="34" charset="0"/>
              </a:rPr>
              <a:t>„Ich fand es eine sehr schöne Idee hat sehr viel Spaß gemacht.😃“</a:t>
            </a:r>
          </a:p>
          <a:p>
            <a:endParaRPr lang="de-DE" sz="2400" b="0" i="0" dirty="0">
              <a:solidFill>
                <a:schemeClr val="tx1"/>
              </a:solidFill>
              <a:effectLst/>
              <a:latin typeface="Segoe UI" panose="020B0502040204020203" pitchFamily="34" charset="0"/>
            </a:endParaRPr>
          </a:p>
          <a:p>
            <a:r>
              <a:rPr lang="de-DE" sz="2400" dirty="0">
                <a:solidFill>
                  <a:schemeClr val="tx1"/>
                </a:solidFill>
                <a:effectLst/>
              </a:rPr>
              <a:t>„Es war etwas schöner als der einzelne Unterricht weil man 👨 etwas in einem Fach gemacht Und dann konnte man von den anderen Fächern gebrauchen“</a:t>
            </a:r>
          </a:p>
          <a:p>
            <a:endParaRPr lang="de-DE" sz="2400" dirty="0">
              <a:solidFill>
                <a:schemeClr val="tx1"/>
              </a:solidFill>
              <a:latin typeface="Segoe UI" panose="020B0502040204020203" pitchFamily="34" charset="0"/>
            </a:endParaRPr>
          </a:p>
          <a:p>
            <a:endParaRPr lang="de-DE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497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F0213F-D55A-16A2-2EBE-94CD153C4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Evaluation </a:t>
            </a:r>
            <a:r>
              <a:rPr lang="de-DE" dirty="0" err="1">
                <a:solidFill>
                  <a:schemeClr val="tx1"/>
                </a:solidFill>
              </a:rPr>
              <a:t>Lehrer:innen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BEE4174-1A48-6EA8-7873-62E84E637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53309"/>
            <a:ext cx="9288702" cy="4388053"/>
          </a:xfrm>
        </p:spPr>
        <p:txBody>
          <a:bodyPr>
            <a:normAutofit lnSpcReduction="10000"/>
          </a:bodyPr>
          <a:lstStyle/>
          <a:p>
            <a:r>
              <a:rPr lang="de-DE" sz="2000" dirty="0">
                <a:solidFill>
                  <a:schemeClr val="tx1"/>
                </a:solidFill>
              </a:rPr>
              <a:t>Alle </a:t>
            </a:r>
            <a:r>
              <a:rPr lang="de-DE" sz="2000" dirty="0" err="1">
                <a:solidFill>
                  <a:schemeClr val="tx1"/>
                </a:solidFill>
              </a:rPr>
              <a:t>Kolleg:innen</a:t>
            </a:r>
            <a:r>
              <a:rPr lang="de-DE" sz="2000" dirty="0">
                <a:solidFill>
                  <a:schemeClr val="tx1"/>
                </a:solidFill>
              </a:rPr>
              <a:t> halten es für </a:t>
            </a:r>
            <a:r>
              <a:rPr lang="de-DE" sz="2000" dirty="0" err="1">
                <a:solidFill>
                  <a:schemeClr val="tx1"/>
                </a:solidFill>
              </a:rPr>
              <a:t>sinvoll</a:t>
            </a:r>
            <a:r>
              <a:rPr lang="de-DE" sz="2000" dirty="0">
                <a:solidFill>
                  <a:schemeClr val="tx1"/>
                </a:solidFill>
              </a:rPr>
              <a:t>, fächerverbindend zu unterrichten</a:t>
            </a:r>
          </a:p>
          <a:p>
            <a:r>
              <a:rPr lang="de-DE" sz="2000" dirty="0">
                <a:solidFill>
                  <a:schemeClr val="tx1"/>
                </a:solidFill>
              </a:rPr>
              <a:t>Die Organisation des Projektes gestaltete sich insgesamt als zufriedenstellend, jedoch war die Umsetzung in der EF herausfordernd</a:t>
            </a:r>
          </a:p>
          <a:p>
            <a:pPr lvl="1"/>
            <a:r>
              <a:rPr lang="de-DE" sz="1800" dirty="0">
                <a:solidFill>
                  <a:schemeClr val="tx1"/>
                </a:solidFill>
              </a:rPr>
              <a:t>Gründe</a:t>
            </a:r>
          </a:p>
          <a:p>
            <a:pPr lvl="2"/>
            <a:r>
              <a:rPr lang="de-DE" sz="1600" dirty="0">
                <a:solidFill>
                  <a:schemeClr val="tx1"/>
                </a:solidFill>
              </a:rPr>
              <a:t>größere Versuchsgruppe (5 Kurse) </a:t>
            </a:r>
          </a:p>
          <a:p>
            <a:pPr lvl="2"/>
            <a:r>
              <a:rPr lang="de-DE" sz="1600" dirty="0">
                <a:solidFill>
                  <a:schemeClr val="tx1"/>
                </a:solidFill>
              </a:rPr>
              <a:t>höhere Anzahl an beteiligten </a:t>
            </a:r>
            <a:r>
              <a:rPr lang="de-DE" sz="1600" dirty="0" err="1">
                <a:solidFill>
                  <a:schemeClr val="tx1"/>
                </a:solidFill>
              </a:rPr>
              <a:t>Kolleg:innen</a:t>
            </a:r>
            <a:r>
              <a:rPr lang="de-DE" sz="1600" dirty="0">
                <a:solidFill>
                  <a:schemeClr val="tx1"/>
                </a:solidFill>
              </a:rPr>
              <a:t> (5)</a:t>
            </a:r>
          </a:p>
          <a:p>
            <a:pPr lvl="2"/>
            <a:r>
              <a:rPr lang="de-DE" sz="1600" dirty="0">
                <a:solidFill>
                  <a:schemeClr val="tx1"/>
                </a:solidFill>
              </a:rPr>
              <a:t>Ausfälle, Klausurphasen</a:t>
            </a:r>
          </a:p>
          <a:p>
            <a:r>
              <a:rPr lang="de-DE" sz="2000" dirty="0">
                <a:solidFill>
                  <a:schemeClr val="tx1"/>
                </a:solidFill>
              </a:rPr>
              <a:t>80% der Lehrkräfte empfanden, dass die </a:t>
            </a:r>
            <a:r>
              <a:rPr lang="de-DE" sz="2000" dirty="0" err="1">
                <a:solidFill>
                  <a:schemeClr val="tx1"/>
                </a:solidFill>
              </a:rPr>
              <a:t>SuS</a:t>
            </a:r>
            <a:r>
              <a:rPr lang="de-DE" sz="2000" dirty="0">
                <a:solidFill>
                  <a:schemeClr val="tx1"/>
                </a:solidFill>
              </a:rPr>
              <a:t> das Thema nicht besser verstanden haben</a:t>
            </a:r>
          </a:p>
          <a:p>
            <a:r>
              <a:rPr lang="de-DE" sz="2000" dirty="0">
                <a:solidFill>
                  <a:schemeClr val="tx1"/>
                </a:solidFill>
              </a:rPr>
              <a:t>Dennoch bestätigten 80% der Lehrkräfte, dass die </a:t>
            </a:r>
            <a:r>
              <a:rPr lang="de-DE" sz="2000" dirty="0" err="1">
                <a:solidFill>
                  <a:schemeClr val="tx1"/>
                </a:solidFill>
              </a:rPr>
              <a:t>SuS</a:t>
            </a:r>
            <a:r>
              <a:rPr lang="de-DE" sz="2000" dirty="0">
                <a:solidFill>
                  <a:schemeClr val="tx1"/>
                </a:solidFill>
              </a:rPr>
              <a:t> motivierter am Unterricht teilnahmen und 60% sagten aus, dass die </a:t>
            </a:r>
            <a:r>
              <a:rPr lang="de-DE" sz="2000" dirty="0" err="1">
                <a:solidFill>
                  <a:schemeClr val="tx1"/>
                </a:solidFill>
              </a:rPr>
              <a:t>SuS</a:t>
            </a:r>
            <a:r>
              <a:rPr lang="de-DE" sz="2000" dirty="0">
                <a:solidFill>
                  <a:schemeClr val="tx1"/>
                </a:solidFill>
              </a:rPr>
              <a:t> intensiver am Lernprodukt gearbeitet haben</a:t>
            </a:r>
          </a:p>
          <a:p>
            <a:pPr lvl="1"/>
            <a:endParaRPr lang="de-DE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855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88A5BD-C8FD-0D5B-DCB9-A7E79E586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Kommentare der </a:t>
            </a:r>
            <a:r>
              <a:rPr lang="de-DE" dirty="0" err="1">
                <a:solidFill>
                  <a:schemeClr val="tx1"/>
                </a:solidFill>
              </a:rPr>
              <a:t>Lehrer:innen</a:t>
            </a:r>
            <a:endParaRPr lang="de-DE" dirty="0"/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B346C4EC-FA1F-D42E-F579-A691E5683D9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2582" y="1634836"/>
            <a:ext cx="8986981" cy="46135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de-DE" dirty="0">
                <a:solidFill>
                  <a:srgbClr val="212121"/>
                </a:solidFill>
                <a:latin typeface="Segoe UI" panose="020B0502040204020203" pitchFamily="34" charset="0"/>
              </a:rPr>
              <a:t>„</a:t>
            </a:r>
            <a:r>
              <a:rPr lang="de-DE" b="0" i="0" dirty="0">
                <a:solidFill>
                  <a:srgbClr val="212121"/>
                </a:solidFill>
                <a:effectLst/>
                <a:latin typeface="Segoe UI" panose="020B0502040204020203" pitchFamily="34" charset="0"/>
              </a:rPr>
              <a:t>Der Mehrwert der Unterrichtsqualität im Verhältnis zum „normalen“, also nicht fachübergreifenden Unterricht, steht nicht im Verhältnis zum </a:t>
            </a:r>
            <a:r>
              <a:rPr lang="de-DE" b="0" i="0" dirty="0">
                <a:solidFill>
                  <a:srgbClr val="212121"/>
                </a:solidFill>
                <a:effectLst/>
                <a:highlight>
                  <a:srgbClr val="FFFF00"/>
                </a:highlight>
                <a:latin typeface="Segoe UI" panose="020B0502040204020203" pitchFamily="34" charset="0"/>
              </a:rPr>
              <a:t>Aufwand</a:t>
            </a:r>
            <a:r>
              <a:rPr lang="de-DE" b="0" i="0" dirty="0">
                <a:solidFill>
                  <a:srgbClr val="212121"/>
                </a:solidFill>
                <a:effectLst/>
                <a:latin typeface="Segoe UI" panose="020B0502040204020203" pitchFamily="34" charset="0"/>
              </a:rPr>
              <a:t> im Bereich der </a:t>
            </a:r>
            <a:r>
              <a:rPr lang="de-DE" b="0" i="0" dirty="0">
                <a:solidFill>
                  <a:srgbClr val="212121"/>
                </a:solidFill>
                <a:effectLst/>
                <a:highlight>
                  <a:srgbClr val="FFFF00"/>
                </a:highlight>
                <a:latin typeface="Segoe UI" panose="020B0502040204020203" pitchFamily="34" charset="0"/>
              </a:rPr>
              <a:t>Vorbereitung</a:t>
            </a:r>
            <a:r>
              <a:rPr lang="de-DE" b="0" i="0" dirty="0">
                <a:solidFill>
                  <a:srgbClr val="212121"/>
                </a:solidFill>
                <a:effectLst/>
                <a:latin typeface="Segoe UI" panose="020B0502040204020203" pitchFamily="34" charset="0"/>
              </a:rPr>
              <a:t> (Absprache mit den KollegInnen bspw.).“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de-DE" b="0" i="0" dirty="0">
                <a:solidFill>
                  <a:srgbClr val="212121"/>
                </a:solidFill>
                <a:effectLst/>
                <a:latin typeface="Segoe UI" panose="020B0502040204020203" pitchFamily="34" charset="0"/>
              </a:rPr>
              <a:t>„Mit den Kollegen abstimmen, sodass es noch „</a:t>
            </a:r>
            <a:r>
              <a:rPr lang="de-DE" b="0" i="0" dirty="0">
                <a:solidFill>
                  <a:srgbClr val="212121"/>
                </a:solidFill>
                <a:effectLst/>
                <a:highlight>
                  <a:srgbClr val="FFFF00"/>
                </a:highlight>
                <a:latin typeface="Segoe UI" panose="020B0502040204020203" pitchFamily="34" charset="0"/>
              </a:rPr>
              <a:t>verbindender“ in der Ausführung </a:t>
            </a:r>
            <a:r>
              <a:rPr lang="de-DE" b="0" i="0" dirty="0">
                <a:solidFill>
                  <a:srgbClr val="212121"/>
                </a:solidFill>
                <a:effectLst/>
                <a:latin typeface="Segoe UI" panose="020B0502040204020203" pitchFamily="34" charset="0"/>
              </a:rPr>
              <a:t>wird“</a:t>
            </a:r>
            <a:endParaRPr lang="de-DE" dirty="0">
              <a:solidFill>
                <a:srgbClr val="212121"/>
              </a:solidFill>
              <a:latin typeface="Segoe UI" panose="020B0502040204020203" pitchFamily="34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de-DE" b="0" i="0" dirty="0">
                <a:solidFill>
                  <a:srgbClr val="212121"/>
                </a:solidFill>
                <a:effectLst/>
                <a:latin typeface="Segoe UI" panose="020B0502040204020203" pitchFamily="34" charset="0"/>
              </a:rPr>
              <a:t>„Fächerverbindender Unterricht ist sinnvoll, allerdings mehr wenn man ihn </a:t>
            </a:r>
            <a:r>
              <a:rPr lang="de-DE" b="0" i="0" dirty="0">
                <a:solidFill>
                  <a:srgbClr val="212121"/>
                </a:solidFill>
                <a:effectLst/>
                <a:highlight>
                  <a:srgbClr val="FFFF00"/>
                </a:highlight>
                <a:latin typeface="Segoe UI" panose="020B0502040204020203" pitchFamily="34" charset="0"/>
              </a:rPr>
              <a:t>als Einzelperson </a:t>
            </a:r>
            <a:r>
              <a:rPr lang="de-DE" b="0" i="0" dirty="0">
                <a:solidFill>
                  <a:srgbClr val="212121"/>
                </a:solidFill>
                <a:effectLst/>
                <a:latin typeface="Segoe UI" panose="020B0502040204020203" pitchFamily="34" charset="0"/>
              </a:rPr>
              <a:t>in seinem individuellen Unterricht durchführt. Je nach Thema macht es durchaus Sinn, auch nach dem Schema dieses Projekts zu arbeiten. Das Verständnis der </a:t>
            </a:r>
            <a:r>
              <a:rPr lang="de-DE" b="0" i="0" dirty="0" err="1">
                <a:solidFill>
                  <a:srgbClr val="212121"/>
                </a:solidFill>
                <a:effectLst/>
                <a:latin typeface="Segoe UI" panose="020B0502040204020203" pitchFamily="34" charset="0"/>
              </a:rPr>
              <a:t>SuS</a:t>
            </a:r>
            <a:r>
              <a:rPr lang="de-DE" b="0" i="0" dirty="0">
                <a:solidFill>
                  <a:srgbClr val="212121"/>
                </a:solidFill>
                <a:effectLst/>
                <a:latin typeface="Segoe UI" panose="020B0502040204020203" pitchFamily="34" charset="0"/>
              </a:rPr>
              <a:t> hält sich allerdings in Grenzen.“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de-DE" b="0" i="0" dirty="0">
                <a:solidFill>
                  <a:srgbClr val="212121"/>
                </a:solidFill>
                <a:effectLst/>
                <a:latin typeface="Segoe UI" panose="020B0502040204020203" pitchFamily="34" charset="0"/>
              </a:rPr>
              <a:t>„</a:t>
            </a:r>
            <a:r>
              <a:rPr lang="de-DE" b="0" i="0" dirty="0" err="1">
                <a:solidFill>
                  <a:srgbClr val="212121"/>
                </a:solidFill>
                <a:effectLst/>
                <a:latin typeface="Segoe UI" panose="020B0502040204020203" pitchFamily="34" charset="0"/>
              </a:rPr>
              <a:t>Evtl</a:t>
            </a:r>
            <a:r>
              <a:rPr lang="de-DE" b="0" i="0" dirty="0">
                <a:solidFill>
                  <a:srgbClr val="212121"/>
                </a:solidFill>
                <a:effectLst/>
                <a:latin typeface="Segoe UI" panose="020B0502040204020203" pitchFamily="34" charset="0"/>
              </a:rPr>
              <a:t> sinnvoller im </a:t>
            </a:r>
            <a:r>
              <a:rPr lang="de-DE" b="0" i="0" dirty="0">
                <a:solidFill>
                  <a:srgbClr val="212121"/>
                </a:solidFill>
                <a:effectLst/>
                <a:highlight>
                  <a:srgbClr val="FFFF00"/>
                </a:highlight>
                <a:latin typeface="Segoe UI" panose="020B0502040204020203" pitchFamily="34" charset="0"/>
              </a:rPr>
              <a:t>Oberstufenbereich</a:t>
            </a:r>
            <a:r>
              <a:rPr lang="de-DE" b="0" i="0" dirty="0">
                <a:solidFill>
                  <a:srgbClr val="212121"/>
                </a:solidFill>
                <a:effectLst/>
                <a:latin typeface="Segoe UI" panose="020B0502040204020203" pitchFamily="34" charset="0"/>
              </a:rPr>
              <a:t> bzw. in </a:t>
            </a:r>
            <a:r>
              <a:rPr lang="de-DE" b="0" i="0" dirty="0">
                <a:solidFill>
                  <a:srgbClr val="212121"/>
                </a:solidFill>
                <a:effectLst/>
                <a:highlight>
                  <a:srgbClr val="FFFF00"/>
                </a:highlight>
                <a:latin typeface="Segoe UI" panose="020B0502040204020203" pitchFamily="34" charset="0"/>
              </a:rPr>
              <a:t>Abteilung II </a:t>
            </a:r>
            <a:r>
              <a:rPr lang="de-DE" b="0" i="0" dirty="0">
                <a:solidFill>
                  <a:srgbClr val="212121"/>
                </a:solidFill>
                <a:effectLst/>
                <a:latin typeface="Segoe UI" panose="020B0502040204020203" pitchFamily="34" charset="0"/>
              </a:rPr>
              <a:t>(Klasse 8-10).“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de-DE" b="0" i="0" dirty="0">
                <a:solidFill>
                  <a:srgbClr val="212121"/>
                </a:solidFill>
                <a:effectLst/>
                <a:latin typeface="Segoe UI" panose="020B0502040204020203" pitchFamily="34" charset="0"/>
              </a:rPr>
              <a:t>„Vielleicht </a:t>
            </a:r>
            <a:r>
              <a:rPr lang="de-DE" b="0" i="0" dirty="0">
                <a:solidFill>
                  <a:srgbClr val="212121"/>
                </a:solidFill>
                <a:effectLst/>
                <a:highlight>
                  <a:srgbClr val="FFFF00"/>
                </a:highlight>
                <a:latin typeface="Segoe UI" panose="020B0502040204020203" pitchFamily="34" charset="0"/>
              </a:rPr>
              <a:t>nicht nur </a:t>
            </a:r>
            <a:r>
              <a:rPr lang="de-DE" b="0" i="0" dirty="0">
                <a:solidFill>
                  <a:srgbClr val="212121"/>
                </a:solidFill>
                <a:effectLst/>
                <a:latin typeface="Segoe UI" panose="020B0502040204020203" pitchFamily="34" charset="0"/>
              </a:rPr>
              <a:t>nach </a:t>
            </a:r>
            <a:r>
              <a:rPr lang="de-DE" b="0" i="0" dirty="0">
                <a:solidFill>
                  <a:srgbClr val="212121"/>
                </a:solidFill>
                <a:effectLst/>
                <a:highlight>
                  <a:srgbClr val="FFFF00"/>
                </a:highlight>
                <a:latin typeface="Segoe UI" panose="020B0502040204020203" pitchFamily="34" charset="0"/>
              </a:rPr>
              <a:t>lehrplankonformen Projekten </a:t>
            </a:r>
            <a:r>
              <a:rPr lang="de-DE" b="0" i="0" dirty="0">
                <a:solidFill>
                  <a:srgbClr val="212121"/>
                </a:solidFill>
                <a:effectLst/>
                <a:latin typeface="Segoe UI" panose="020B0502040204020203" pitchFamily="34" charset="0"/>
              </a:rPr>
              <a:t>schauen, sondern danach, was sich Fachkollegen konkret vorstellen können.“</a:t>
            </a:r>
          </a:p>
          <a:p>
            <a:endParaRPr lang="de-DE" dirty="0">
              <a:solidFill>
                <a:srgbClr val="212121"/>
              </a:solidFill>
              <a:latin typeface="Segoe UI" panose="020B0502040204020203" pitchFamily="34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44096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41D1C9-29A8-693C-393D-D37F13D5A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584" y="295529"/>
            <a:ext cx="8596668" cy="962025"/>
          </a:xfrm>
        </p:spPr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Zeitplan</a:t>
            </a:r>
          </a:p>
        </p:txBody>
      </p:sp>
      <p:pic>
        <p:nvPicPr>
          <p:cNvPr id="4" name="Inhaltsplatzhalter 3" descr="Ein Bild, das Text, Screenshot, Software, Zahl enthält.&#10;&#10;Automatisch generierte Beschreibung">
            <a:extLst>
              <a:ext uri="{FF2B5EF4-FFF2-40B4-BE49-F238E27FC236}">
                <a16:creationId xmlns:a16="http://schemas.microsoft.com/office/drawing/2014/main" id="{081A2206-4D3D-786E-78D0-F449FEF4EA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910" t="22810" r="27778" b="17226"/>
          <a:stretch/>
        </p:blipFill>
        <p:spPr bwMode="auto">
          <a:xfrm>
            <a:off x="772584" y="815975"/>
            <a:ext cx="7549380" cy="57464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7011D2CA-2448-DB78-05C1-F653CC06995D}"/>
                  </a:ext>
                </a:extLst>
              </p14:cNvPr>
              <p14:cNvContentPartPr/>
              <p14:nvPr/>
            </p14:nvContentPartPr>
            <p14:xfrm>
              <a:off x="1265080" y="4072982"/>
              <a:ext cx="4617720" cy="1044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7011D2CA-2448-DB78-05C1-F653CC06995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11080" y="3965342"/>
                <a:ext cx="472536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10601C39-77D5-6580-960F-5F1D6DF67271}"/>
                  </a:ext>
                </a:extLst>
              </p14:cNvPr>
              <p14:cNvContentPartPr/>
              <p14:nvPr/>
            </p14:nvContentPartPr>
            <p14:xfrm>
              <a:off x="1283440" y="4461062"/>
              <a:ext cx="4848480" cy="1944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10601C39-77D5-6580-960F-5F1D6DF6727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29440" y="4353062"/>
                <a:ext cx="4956120" cy="23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3D51A8D2-0DD5-5185-9420-A87A3EECE746}"/>
                  </a:ext>
                </a:extLst>
              </p14:cNvPr>
              <p14:cNvContentPartPr/>
              <p14:nvPr/>
            </p14:nvContentPartPr>
            <p14:xfrm>
              <a:off x="1357600" y="4756262"/>
              <a:ext cx="1597320" cy="1908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3D51A8D2-0DD5-5185-9420-A87A3EECE74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303600" y="4648622"/>
                <a:ext cx="1704960" cy="234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11791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112183E-90F5-963C-AA45-5B44F04E65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4498" y="2203522"/>
            <a:ext cx="8596668" cy="9982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3600" dirty="0">
                <a:solidFill>
                  <a:schemeClr val="tx1"/>
                </a:solidFill>
              </a:rPr>
              <a:t>Gibt es noch Fragen oder Anmerkungen?</a:t>
            </a:r>
          </a:p>
        </p:txBody>
      </p:sp>
      <p:pic>
        <p:nvPicPr>
          <p:cNvPr id="1026" name="Picture 2" descr="Fragezeichen Bilder – Durchsuchen 360,095 Archivfotos, Vektorgrafiken und  Videos | Adobe Stock">
            <a:extLst>
              <a:ext uri="{FF2B5EF4-FFF2-40B4-BE49-F238E27FC236}">
                <a16:creationId xmlns:a16="http://schemas.microsoft.com/office/drawing/2014/main" id="{A6A62060-231F-2C1D-FF6B-F7741FE182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178" y="3429000"/>
            <a:ext cx="4100694" cy="272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182554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378</Words>
  <Application>Microsoft Office PowerPoint</Application>
  <PresentationFormat>Breitbild</PresentationFormat>
  <Paragraphs>39</Paragraphs>
  <Slides>8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9" baseType="lpstr">
      <vt:lpstr>Facette</vt:lpstr>
      <vt:lpstr>Ergebnisse der Evaluation zum fächerverbindenden Projektunterricht </vt:lpstr>
      <vt:lpstr>Schüler:innen</vt:lpstr>
      <vt:lpstr>Evaluation Schüler:innen</vt:lpstr>
      <vt:lpstr>Kommentare der Schüler:innen</vt:lpstr>
      <vt:lpstr>Evaluation Lehrer:innen</vt:lpstr>
      <vt:lpstr>Kommentare der Lehrer:innen</vt:lpstr>
      <vt:lpstr>Zeitplan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Ergebnisse der Evaluation zum fächerverbindenden Projektunterricht </dc:title>
  <dc:creator>Kira Ostendorff</dc:creator>
  <cp:lastModifiedBy>Evelina Bubnik</cp:lastModifiedBy>
  <cp:revision>4</cp:revision>
  <dcterms:created xsi:type="dcterms:W3CDTF">2023-05-06T09:06:06Z</dcterms:created>
  <dcterms:modified xsi:type="dcterms:W3CDTF">2023-05-08T20:55:28Z</dcterms:modified>
</cp:coreProperties>
</file>