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9" r:id="rId10"/>
    <p:sldId id="268" r:id="rId11"/>
    <p:sldId id="266" r:id="rId12"/>
    <p:sldId id="267" r:id="rId13"/>
    <p:sldId id="25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62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98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503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564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649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02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484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4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96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39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54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8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1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78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75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4466-31D4-4AFF-9824-45CA063815D8}" type="datetimeFigureOut">
              <a:rPr lang="de-DE" smtClean="0"/>
              <a:t>04.08.2022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33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hr-lern-modell.de/materialien" TargetMode="External"/><Relationship Id="rId2" Type="http://schemas.openxmlformats.org/officeDocument/2006/relationships/hyperlink" Target="http://www.josefleisen.de/img/sprachbildung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hr-lern-modell.de/rueckmeldung" TargetMode="External"/><Relationship Id="rId5" Type="http://schemas.openxmlformats.org/officeDocument/2006/relationships/hyperlink" Target="http://www.lehr-lern-modell.de/moderation" TargetMode="External"/><Relationship Id="rId4" Type="http://schemas.openxmlformats.org/officeDocument/2006/relationships/hyperlink" Target="http://www.lehr-lern-modell.de/aufgabenstellunge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chsensiblerfachunterricht.de/methoden-werkzeuge" TargetMode="External"/><Relationship Id="rId2" Type="http://schemas.openxmlformats.org/officeDocument/2006/relationships/hyperlink" Target="http://www.josefleisen.de/img/methoden-werkzeuge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rachsensiblerfachunterricht.de/methoden-werkzeuge-digital" TargetMode="External"/><Relationship Id="rId4" Type="http://schemas.openxmlformats.org/officeDocument/2006/relationships/hyperlink" Target="http://www.josefleisen.de/img/methoden-werkzeuge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sefleisen.de/img/aufgaben2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P4vxAnb1c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chsensiblerfachunterricht.de/" TargetMode="External"/><Relationship Id="rId2" Type="http://schemas.openxmlformats.org/officeDocument/2006/relationships/hyperlink" Target="http://www.josefleisen.de/img/intro-sprachsensiblerfachunterricht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pracheimfach.de/6529-2/" TargetMode="External"/><Relationship Id="rId2" Type="http://schemas.openxmlformats.org/officeDocument/2006/relationships/hyperlink" Target="http://www.josefleisen.de/img/bildungssprache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rachsensiblerfachunterricht.de/sprachbildu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chsensiblerfachunterricht.de/sprachbildu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fleisen.de/img/sprachbildung2.jpg" TargetMode="External"/><Relationship Id="rId2" Type="http://schemas.openxmlformats.org/officeDocument/2006/relationships/hyperlink" Target="http://www.josefleisen.de/img/sprachbildung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rachsensiblerfachunterricht.de/sprachlehren-und-lernen" TargetMode="External"/><Relationship Id="rId4" Type="http://schemas.openxmlformats.org/officeDocument/2006/relationships/hyperlink" Target="http://www.josefleisen.de/img/sprachbildung3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rachsensiblerfachunterricht.de/prinzipien" TargetMode="External"/><Relationship Id="rId3" Type="http://schemas.openxmlformats.org/officeDocument/2006/relationships/hyperlink" Target="http://www.josefleisen.de/img/prinzipien_1.jpg" TargetMode="External"/><Relationship Id="rId7" Type="http://schemas.openxmlformats.org/officeDocument/2006/relationships/hyperlink" Target="http://www.josefleisen.de/img/prinzipien_4.jpg" TargetMode="External"/><Relationship Id="rId2" Type="http://schemas.openxmlformats.org/officeDocument/2006/relationships/hyperlink" Target="http://www.josefleisen.de/img/prinzipie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sefleisen.de/img/prinzipien_3.jpg" TargetMode="External"/><Relationship Id="rId5" Type="http://schemas.openxmlformats.org/officeDocument/2006/relationships/hyperlink" Target="http://www.josefleisen.de/img/prinzipien_2b.jpg" TargetMode="External"/><Relationship Id="rId4" Type="http://schemas.openxmlformats.org/officeDocument/2006/relationships/hyperlink" Target="http://www.josefleisen.de/img/prinzipien_2a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chsensiblerfachunterricht.de/schieberegler" TargetMode="External"/><Relationship Id="rId2" Type="http://schemas.openxmlformats.org/officeDocument/2006/relationships/hyperlink" Target="http://www.josefleisen.de/img/schieberegler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fleisen.de/img/lehrergesteuert-analog-digital.jpg" TargetMode="External"/><Relationship Id="rId2" Type="http://schemas.openxmlformats.org/officeDocument/2006/relationships/hyperlink" Target="http://www.josefleisen.de/img/lehrergesteuert-analog-praesen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rachsensiblerfachunterricht.de/schieberegl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89F96-CF4F-43EA-81FB-13843DC71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157050" cy="1646302"/>
          </a:xfrm>
        </p:spPr>
        <p:txBody>
          <a:bodyPr/>
          <a:lstStyle/>
          <a:p>
            <a:r>
              <a:rPr lang="de-DE" sz="4400" dirty="0"/>
              <a:t>Sprach</a:t>
            </a:r>
            <a:r>
              <a:rPr lang="de-DE" sz="4800" b="1" dirty="0"/>
              <a:t>lernen</a:t>
            </a:r>
            <a:r>
              <a:rPr lang="de-DE" sz="4400" dirty="0"/>
              <a:t> im sprachsensiblen Fachunterricht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B7FF56-F6A6-44D9-ADBB-34D95125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157049" cy="1096899"/>
          </a:xfrm>
        </p:spPr>
        <p:txBody>
          <a:bodyPr/>
          <a:lstStyle/>
          <a:p>
            <a:r>
              <a:rPr lang="de-DE" dirty="0"/>
              <a:t>Impulsvortrag – D. Kemper – Montag, 08.08.2022</a:t>
            </a:r>
          </a:p>
        </p:txBody>
      </p:sp>
    </p:spTree>
    <p:extLst>
      <p:ext uri="{BB962C8B-B14F-4D97-AF65-F5344CB8AC3E}">
        <p14:creationId xmlns:p14="http://schemas.microsoft.com/office/powerpoint/2010/main" val="314593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FA789-D056-475E-BF4D-15494B5B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Materiale versus personale Gestaltung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5FC51F-D482-4AEB-B119-81BC1A35F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Sprachlehren-Sprachlernen-Sprachtheorie</a:t>
            </a:r>
            <a:endParaRPr lang="de-DE" dirty="0"/>
          </a:p>
          <a:p>
            <a:pPr lvl="1"/>
            <a:r>
              <a:rPr lang="de-DE" dirty="0"/>
              <a:t>Materiale Gestaltung</a:t>
            </a:r>
          </a:p>
          <a:p>
            <a:pPr lvl="2"/>
            <a:r>
              <a:rPr lang="de-DE" dirty="0"/>
              <a:t>Methodenkultur (</a:t>
            </a:r>
            <a:r>
              <a:rPr lang="de-DE" dirty="0">
                <a:hlinkClick r:id="rId3"/>
              </a:rPr>
              <a:t>http://www.lehr-lern-modell.de/materialien</a:t>
            </a:r>
            <a:r>
              <a:rPr lang="de-DE" dirty="0"/>
              <a:t>) </a:t>
            </a:r>
          </a:p>
          <a:p>
            <a:pPr lvl="2"/>
            <a:r>
              <a:rPr lang="de-DE" dirty="0"/>
              <a:t>Aufgabenkultur (</a:t>
            </a:r>
            <a:r>
              <a:rPr lang="de-DE" dirty="0">
                <a:hlinkClick r:id="rId4"/>
              </a:rPr>
              <a:t>http://www.lehr-lern-modell.de/aufgabenstellungen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Personale Gestaltung</a:t>
            </a:r>
          </a:p>
          <a:p>
            <a:pPr lvl="2"/>
            <a:r>
              <a:rPr lang="de-DE" dirty="0"/>
              <a:t>Moderation (</a:t>
            </a:r>
            <a:r>
              <a:rPr lang="de-DE" dirty="0">
                <a:hlinkClick r:id="rId5"/>
              </a:rPr>
              <a:t>http://www.lehr-lern-modell.de/moderation</a:t>
            </a:r>
            <a:r>
              <a:rPr lang="de-DE" dirty="0"/>
              <a:t>) </a:t>
            </a:r>
          </a:p>
          <a:p>
            <a:pPr lvl="2"/>
            <a:r>
              <a:rPr lang="de-DE" dirty="0"/>
              <a:t>Rückmeldung (</a:t>
            </a:r>
            <a:r>
              <a:rPr lang="de-DE" dirty="0">
                <a:hlinkClick r:id="rId6"/>
              </a:rPr>
              <a:t>http://www.lehr-lern-modell.de/rueckmeldung</a:t>
            </a:r>
            <a:r>
              <a:rPr lang="de-DE" dirty="0"/>
              <a:t>) </a:t>
            </a:r>
          </a:p>
          <a:p>
            <a:pPr marL="914400" lvl="2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74EF768-99A5-495B-B359-35CDE7090C6C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br>
              <a:rPr lang="de-DE" sz="1050" dirty="0"/>
            </a:br>
            <a:r>
              <a:rPr lang="de-DE" sz="1050" dirty="0"/>
              <a:t>Zeitstempel: 04.08.2022, 09:15 Uhr</a:t>
            </a:r>
          </a:p>
        </p:txBody>
      </p:sp>
    </p:spTree>
    <p:extLst>
      <p:ext uri="{BB962C8B-B14F-4D97-AF65-F5344CB8AC3E}">
        <p14:creationId xmlns:p14="http://schemas.microsoft.com/office/powerpoint/2010/main" val="226030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291CC-A70E-4D45-BA47-5944EEEA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Materialien und Methoden-Werkzeuge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148C-6C02-43ED-B45B-693E1D9E4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Analoge Methoden-Werkzeuge zur Gestaltung von Sprachlernprozessen</a:t>
            </a:r>
            <a:br>
              <a:rPr lang="de-DE" dirty="0"/>
            </a:br>
            <a:r>
              <a:rPr lang="de-DE" sz="1200" dirty="0"/>
              <a:t>(</a:t>
            </a:r>
            <a:r>
              <a:rPr lang="de-DE" sz="1200" dirty="0">
                <a:hlinkClick r:id="rId3"/>
              </a:rPr>
              <a:t>http://www.sprachsensiblerfachunterricht.de/methoden-werkzeuge</a:t>
            </a:r>
            <a:r>
              <a:rPr lang="de-DE" sz="1200" dirty="0"/>
              <a:t>)  </a:t>
            </a:r>
          </a:p>
          <a:p>
            <a:r>
              <a:rPr lang="de-DE" dirty="0">
                <a:hlinkClick r:id="rId4"/>
              </a:rPr>
              <a:t>Digitale Methoden-Werkzeuge zur Gestaltung von Sprachlernprozessen</a:t>
            </a:r>
            <a:br>
              <a:rPr lang="de-DE" dirty="0"/>
            </a:br>
            <a:r>
              <a:rPr lang="de-DE" sz="1200" dirty="0"/>
              <a:t>(</a:t>
            </a:r>
            <a:r>
              <a:rPr lang="de-DE" sz="1200" dirty="0">
                <a:hlinkClick r:id="rId5"/>
              </a:rPr>
              <a:t>http://www.sprachsensiblerfachunterricht.de/methoden-werkzeuge-digital</a:t>
            </a:r>
            <a:r>
              <a:rPr lang="de-DE" sz="1200" dirty="0"/>
              <a:t>) 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C3E64D2-602A-426C-850F-0FB490C44EBD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br>
              <a:rPr lang="de-DE" sz="1050" dirty="0"/>
            </a:br>
            <a:r>
              <a:rPr lang="de-DE" sz="1050" dirty="0"/>
              <a:t>Zeitstempel: 04.08.2022, 09:15 Uhr</a:t>
            </a:r>
          </a:p>
        </p:txBody>
      </p:sp>
    </p:spTree>
    <p:extLst>
      <p:ext uri="{BB962C8B-B14F-4D97-AF65-F5344CB8AC3E}">
        <p14:creationId xmlns:p14="http://schemas.microsoft.com/office/powerpoint/2010/main" val="276900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D2A93-AF0B-4386-B0EE-4F27C3AB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Aufgabenstellungen und Aufgabenkultur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F0D2FD-0C01-4D3B-BD37-FCD2CC30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Lernprozesse durch Aufgabenstellungen steuern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467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9A43D-A677-464D-8631-0791C207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Vorträge zur sprachsensiblen Gesprächsführung (Moderation, Rückmeldung/Feedback) und </a:t>
            </a:r>
          </a:p>
        </p:txBody>
      </p:sp>
      <p:pic>
        <p:nvPicPr>
          <p:cNvPr id="7" name="Onlinemedien 6" title="Sprachsensible Moderation und Rückmeldung im Fachunterricht der Sekundarstufe">
            <a:hlinkClick r:id="" action="ppaction://media"/>
            <a:extLst>
              <a:ext uri="{FF2B5EF4-FFF2-40B4-BE49-F238E27FC236}">
                <a16:creationId xmlns:a16="http://schemas.microsoft.com/office/drawing/2014/main" id="{7F7618EB-7AF3-440A-878C-55CF2ECF2DA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9097" y="2005738"/>
            <a:ext cx="6413363" cy="44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9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261A648-3FFA-457B-8A1C-F502B64F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de-DE" sz="2400" dirty="0">
                <a:hlinkClick r:id="rId2"/>
              </a:rPr>
              <a:t>Unterrichtliches Bildungssprachbad</a:t>
            </a:r>
            <a:endParaRPr lang="de-DE" sz="24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E5EB3C0-EBBB-45AC-B043-90E80B4F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35978"/>
          </a:xfrm>
        </p:spPr>
        <p:txBody>
          <a:bodyPr>
            <a:noAutofit/>
          </a:bodyPr>
          <a:lstStyle/>
          <a:p>
            <a:r>
              <a:rPr lang="de-DE" dirty="0"/>
              <a:t>Sprach</a:t>
            </a:r>
            <a:r>
              <a:rPr lang="de-DE" b="1" dirty="0"/>
              <a:t>lernen</a:t>
            </a:r>
            <a:r>
              <a:rPr lang="de-DE" dirty="0"/>
              <a:t> im sprachsensiblen Fachunterricht - Einführung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0E0C118-8008-4414-B11A-07E8E368AFCB}"/>
              </a:ext>
            </a:extLst>
          </p:cNvPr>
          <p:cNvSpPr/>
          <p:nvPr/>
        </p:nvSpPr>
        <p:spPr>
          <a:xfrm>
            <a:off x="1398786" y="6231155"/>
            <a:ext cx="54130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3"/>
              </a:rPr>
              <a:t>http://www.sprachsensiblerfachunterricht.de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03.08.2022, 11:05 Uhr</a:t>
            </a:r>
          </a:p>
        </p:txBody>
      </p:sp>
    </p:spTree>
    <p:extLst>
      <p:ext uri="{BB962C8B-B14F-4D97-AF65-F5344CB8AC3E}">
        <p14:creationId xmlns:p14="http://schemas.microsoft.com/office/powerpoint/2010/main" val="25502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6BC24-54DE-4C68-8920-C42B31EA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528"/>
          </a:xfrm>
        </p:spPr>
        <p:txBody>
          <a:bodyPr/>
          <a:lstStyle/>
          <a:p>
            <a:r>
              <a:rPr lang="de-DE" dirty="0"/>
              <a:t>Sprachbildung und Bildungssprache I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3D5F9B12-DE4A-4C1F-B9C8-41A1F759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de-DE" sz="2400" dirty="0">
                <a:hlinkClick r:id="rId2"/>
              </a:rPr>
              <a:t>Alltagssprache und Bildungssprache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Begriffsbestimmung: BICS/CALP</a:t>
            </a:r>
            <a:br>
              <a:rPr lang="de-DE" sz="2400" dirty="0"/>
            </a:br>
            <a:r>
              <a:rPr lang="de-DE" sz="1050" dirty="0"/>
              <a:t>vgl. </a:t>
            </a:r>
            <a:r>
              <a:rPr lang="de-DE" sz="1050" dirty="0">
                <a:hlinkClick r:id="rId3"/>
              </a:rPr>
              <a:t>https://spracheimfach.de/6529-2/</a:t>
            </a:r>
            <a:r>
              <a:rPr lang="de-DE" sz="1050" dirty="0"/>
              <a:t> Zeitstempel 11:16 Uhr</a:t>
            </a:r>
            <a:endParaRPr lang="de-DE" sz="24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ABBAE2B-8550-4351-A322-8EB21F59B6E6}"/>
              </a:ext>
            </a:extLst>
          </p:cNvPr>
          <p:cNvSpPr/>
          <p:nvPr/>
        </p:nvSpPr>
        <p:spPr>
          <a:xfrm>
            <a:off x="1398786" y="6231155"/>
            <a:ext cx="54130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4"/>
              </a:rPr>
              <a:t>http://www.sprachsensiblerfachunterricht.de/sprachbildung</a:t>
            </a:r>
            <a:br>
              <a:rPr lang="de-DE" sz="1050" dirty="0"/>
            </a:br>
            <a:r>
              <a:rPr lang="de-DE" sz="1050" dirty="0"/>
              <a:t>Zeitstempel: 03.08.2022, 11:15 Uhr</a:t>
            </a:r>
          </a:p>
        </p:txBody>
      </p:sp>
    </p:spTree>
    <p:extLst>
      <p:ext uri="{BB962C8B-B14F-4D97-AF65-F5344CB8AC3E}">
        <p14:creationId xmlns:p14="http://schemas.microsoft.com/office/powerpoint/2010/main" val="128785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B31B6-EA52-4905-9099-4077A628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Sprachbildung und Bildungssprache II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7135889-A6C1-47B2-88DC-676DDFBBB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161707"/>
              </p:ext>
            </p:extLst>
          </p:nvPr>
        </p:nvGraphicFramePr>
        <p:xfrm>
          <a:off x="1476461" y="1687119"/>
          <a:ext cx="7516536" cy="3897404"/>
        </p:xfrm>
        <a:graphic>
          <a:graphicData uri="http://schemas.openxmlformats.org/drawingml/2006/table">
            <a:tbl>
              <a:tblPr/>
              <a:tblGrid>
                <a:gridCol w="3758268">
                  <a:extLst>
                    <a:ext uri="{9D8B030D-6E8A-4147-A177-3AD203B41FA5}">
                      <a16:colId xmlns:a16="http://schemas.microsoft.com/office/drawing/2014/main" val="4233899278"/>
                    </a:ext>
                  </a:extLst>
                </a:gridCol>
                <a:gridCol w="3758268">
                  <a:extLst>
                    <a:ext uri="{9D8B030D-6E8A-4147-A177-3AD203B41FA5}">
                      <a16:colId xmlns:a16="http://schemas.microsoft.com/office/drawing/2014/main" val="302315487"/>
                    </a:ext>
                  </a:extLst>
                </a:gridCol>
              </a:tblGrid>
              <a:tr h="591618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1" dirty="0">
                          <a:effectLst/>
                        </a:rPr>
                        <a:t>Kommunikation im Alltag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1" dirty="0">
                          <a:effectLst/>
                        </a:rPr>
                        <a:t>Kommunikation im Bildungsbereich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9406"/>
                  </a:ext>
                </a:extLst>
              </a:tr>
              <a:tr h="686768"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Sprechsituationen sind vertraut und bekannt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Sprechsituationen sind unvertraut und neu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031414"/>
                  </a:ext>
                </a:extLst>
              </a:tr>
              <a:tr h="686768"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es wird vorwiegend über Persönliches gesprochen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es wird meist über Unpersönliches gesprochen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16026"/>
                  </a:ext>
                </a:extLst>
              </a:tr>
              <a:tr h="686768"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konkrete Erfahrungen werden mitgeteilt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abstraktes Wissen wird kommuniziert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594528"/>
                  </a:ext>
                </a:extLst>
              </a:tr>
              <a:tr h="796205"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Sprachfehler sind geläufig und man versteht, weil man die Situation kennt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Sprachfehler fallen auf und entstellen den Sinn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44298"/>
                  </a:ext>
                </a:extLst>
              </a:tr>
              <a:tr h="449277"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ist fehlertolerant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ist nicht fehlertolerant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56434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827A4E7E-7408-4BF2-825B-D96C1BC1DF5E}"/>
              </a:ext>
            </a:extLst>
          </p:cNvPr>
          <p:cNvSpPr/>
          <p:nvPr/>
        </p:nvSpPr>
        <p:spPr>
          <a:xfrm>
            <a:off x="1398786" y="6231155"/>
            <a:ext cx="54130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2"/>
              </a:rPr>
              <a:t>http://www.sprachsensiblerfachunterricht.de/sprachbildung</a:t>
            </a:r>
            <a:br>
              <a:rPr lang="de-DE" sz="1050" dirty="0"/>
            </a:br>
            <a:r>
              <a:rPr lang="de-DE" sz="1050" dirty="0"/>
              <a:t>Zeitstempel: 03.08.2022, 11:22 Uhr</a:t>
            </a:r>
          </a:p>
        </p:txBody>
      </p:sp>
    </p:spTree>
    <p:extLst>
      <p:ext uri="{BB962C8B-B14F-4D97-AF65-F5344CB8AC3E}">
        <p14:creationId xmlns:p14="http://schemas.microsoft.com/office/powerpoint/2010/main" val="409254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D66C9-1E49-4573-BF2A-1BBE35D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Sprachlehren und Sprachlernen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F51359-8335-4FF6-9A54-2C65003F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de-DE" dirty="0">
                <a:hlinkClick r:id="rId2"/>
              </a:rPr>
              <a:t>Bildungssprachliches Sprachbad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hlinkClick r:id="rId3"/>
              </a:rPr>
              <a:t>Sprachlehren-Sprachlernen-Sprachtheorie</a:t>
            </a:r>
            <a:endParaRPr lang="de-DE" dirty="0"/>
          </a:p>
          <a:p>
            <a:endParaRPr lang="de-DE" dirty="0"/>
          </a:p>
          <a:p>
            <a:r>
              <a:rPr lang="de-DE" dirty="0">
                <a:hlinkClick r:id="rId4"/>
              </a:rPr>
              <a:t>Didaktisches Dreieck des sprachsensiblen Fachunterrichts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E020975-8FDD-4902-B7AF-086B8296701C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5"/>
              </a:rPr>
              <a:t>http://www.sprachsensiblerfachunterricht.de/sprachlehren-und-lernen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03.08.2022, 11:25 Uhr</a:t>
            </a:r>
          </a:p>
        </p:txBody>
      </p:sp>
    </p:spTree>
    <p:extLst>
      <p:ext uri="{BB962C8B-B14F-4D97-AF65-F5344CB8AC3E}">
        <p14:creationId xmlns:p14="http://schemas.microsoft.com/office/powerpoint/2010/main" val="42427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BF66-6EDE-4734-9BF8-CEC8D151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Prinzipien im sprachsensiblen Fachunterricht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10387-FCDC-4A28-95E9-F96821BC1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Vier Prinzipien im sprachsensiblen Fachunterricht</a:t>
            </a:r>
            <a:br>
              <a:rPr lang="de-DE" dirty="0"/>
            </a:br>
            <a:r>
              <a:rPr lang="de-DE" dirty="0"/>
              <a:t>Wenige Prinzipen - Viel Wirkung</a:t>
            </a:r>
          </a:p>
          <a:p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3"/>
              </a:rPr>
              <a:t>Bildungssprachliches Sprachbad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4"/>
              </a:rPr>
              <a:t>Darstellungsformen und Sprachen</a:t>
            </a:r>
            <a:r>
              <a:rPr lang="de-DE" dirty="0"/>
              <a:t> / </a:t>
            </a:r>
            <a:r>
              <a:rPr lang="de-DE" dirty="0">
                <a:hlinkClick r:id="rId5"/>
              </a:rPr>
              <a:t>Darstellungsebenen und kognitive Operationen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6"/>
              </a:rPr>
              <a:t>kalkulierte sprachliche und kognitive Herausforderung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7"/>
              </a:rPr>
              <a:t>Drei Möglichkeiten im Umgang mit der kalkulierten Herausforderung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60991E0-1DF0-4F36-A146-37FEAC514E02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8"/>
              </a:rPr>
              <a:t>http://www.sprachsensiblerfachunterricht.de/prinzipien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04.08.2022, 08:15 Uhr</a:t>
            </a:r>
          </a:p>
        </p:txBody>
      </p:sp>
    </p:spTree>
    <p:extLst>
      <p:ext uri="{BB962C8B-B14F-4D97-AF65-F5344CB8AC3E}">
        <p14:creationId xmlns:p14="http://schemas.microsoft.com/office/powerpoint/2010/main" val="2197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7EE1E-C1D3-45F1-97E8-CA89FE14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Didaktischer Schieberegler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70040B-D1A9-410E-8E6A-9171BE65C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de-DE" dirty="0">
                <a:hlinkClick r:id="rId2"/>
              </a:rPr>
              <a:t>Der didaktische Schieberegler</a:t>
            </a:r>
            <a:endParaRPr lang="de-DE" dirty="0"/>
          </a:p>
          <a:p>
            <a:pPr lvl="1"/>
            <a:r>
              <a:rPr lang="de-DE" b="1" dirty="0"/>
              <a:t>Aufgabenstellungen</a:t>
            </a:r>
            <a:r>
              <a:rPr lang="de-DE" dirty="0"/>
              <a:t>: Aufgabenstellungen oder eine Folge gestufter Aufgabenstellungen können eng bis offen sein.</a:t>
            </a:r>
          </a:p>
          <a:p>
            <a:pPr lvl="1"/>
            <a:r>
              <a:rPr lang="de-DE" b="1" dirty="0"/>
              <a:t>Materialien/Methoden</a:t>
            </a:r>
            <a:r>
              <a:rPr lang="de-DE" dirty="0"/>
              <a:t>: Die Lernmaterialien und die Methoden-Werkzeuge können analog und/oder digital vorliegen.</a:t>
            </a:r>
          </a:p>
          <a:p>
            <a:pPr lvl="1"/>
            <a:r>
              <a:rPr lang="de-DE" b="1" dirty="0"/>
              <a:t>Moderation</a:t>
            </a:r>
            <a:r>
              <a:rPr lang="de-DE" dirty="0"/>
              <a:t>: Die Moderation kann präsent (Präsenzunterricht) oder </a:t>
            </a:r>
            <a:r>
              <a:rPr lang="de-DE" dirty="0" err="1"/>
              <a:t>distant</a:t>
            </a:r>
            <a:r>
              <a:rPr lang="de-DE" dirty="0"/>
              <a:t> (Distanzunterricht) erfolgen.</a:t>
            </a:r>
          </a:p>
          <a:p>
            <a:pPr lvl="1"/>
            <a:r>
              <a:rPr lang="de-DE" b="1" dirty="0"/>
              <a:t>Rückmeldung</a:t>
            </a:r>
            <a:r>
              <a:rPr lang="de-DE" dirty="0"/>
              <a:t>: Die Rückmeldung kann durch die Lehrkraft, durch digitale Selbstüberprüfung und/oder durch Peers (Mitlernende) erfolgen.</a:t>
            </a:r>
          </a:p>
          <a:p>
            <a:pPr lvl="1"/>
            <a:r>
              <a:rPr lang="de-DE" b="1" dirty="0"/>
              <a:t>Lernschritte</a:t>
            </a:r>
            <a:r>
              <a:rPr lang="de-DE" dirty="0"/>
              <a:t>: Die Lernschritte in der Lernlinie können synchron (typisch für Präsenzunterricht) oder asynchron (typisch für den Distanzunterricht) erfolgen.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8115C09-DD73-4389-AC98-72F495D947EF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3"/>
              </a:rPr>
              <a:t>http://www.sprachsensiblerfachunterricht.de/schieberegler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04.08.2022, 08:15 Uhr</a:t>
            </a:r>
          </a:p>
        </p:txBody>
      </p:sp>
    </p:spTree>
    <p:extLst>
      <p:ext uri="{BB962C8B-B14F-4D97-AF65-F5344CB8AC3E}">
        <p14:creationId xmlns:p14="http://schemas.microsoft.com/office/powerpoint/2010/main" val="79181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6A50B-6560-4C88-B2BC-E96131A5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Didaktischer Schieberegler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AE647A-41D1-40F4-9A13-17942773C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Beispiele:</a:t>
            </a:r>
          </a:p>
          <a:p>
            <a:pPr lvl="1"/>
            <a:r>
              <a:rPr lang="de-DE" dirty="0">
                <a:hlinkClick r:id="rId2"/>
              </a:rPr>
              <a:t>Lehrergesteuert analoger Präsenzunterricht</a:t>
            </a:r>
            <a:endParaRPr lang="de-DE" dirty="0"/>
          </a:p>
          <a:p>
            <a:pPr lvl="1"/>
            <a:r>
              <a:rPr lang="de-DE" dirty="0">
                <a:hlinkClick r:id="rId3"/>
              </a:rPr>
              <a:t>Lehrergesteuert analoger/digitaler Präsenz-</a:t>
            </a:r>
            <a:r>
              <a:rPr lang="de-DE">
                <a:hlinkClick r:id="rId3"/>
              </a:rPr>
              <a:t>/ Distanzunterricht</a:t>
            </a:r>
            <a:endParaRPr lang="de-DE"/>
          </a:p>
          <a:p>
            <a:pPr lvl="1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308C1DF-470F-4148-A97F-A5C3A0DE9EFE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4"/>
              </a:rPr>
              <a:t>http://www.sprachsensiblerfachunterricht.de/schieberegler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04.08.2022, 08:15 Uhr</a:t>
            </a:r>
          </a:p>
        </p:txBody>
      </p:sp>
    </p:spTree>
    <p:extLst>
      <p:ext uri="{BB962C8B-B14F-4D97-AF65-F5344CB8AC3E}">
        <p14:creationId xmlns:p14="http://schemas.microsoft.com/office/powerpoint/2010/main" val="298421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F426B-27C4-4A5B-B2A8-0DE9600B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Lehr-Lern-Modell von </a:t>
            </a:r>
            <a:r>
              <a:rPr lang="de-DE" dirty="0" err="1"/>
              <a:t>Leißen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15D837-448B-4423-977D-923E144CB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54620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552</Words>
  <Application>Microsoft Office PowerPoint</Application>
  <PresentationFormat>Breitbild</PresentationFormat>
  <Paragraphs>69</Paragraphs>
  <Slides>13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Facette</vt:lpstr>
      <vt:lpstr>Sprachlernen im sprachsensiblen Fachunterricht </vt:lpstr>
      <vt:lpstr>Sprachlernen im sprachsensiblen Fachunterricht - Einführung</vt:lpstr>
      <vt:lpstr>Sprachbildung und Bildungssprache I</vt:lpstr>
      <vt:lpstr>Sprachbildung und Bildungssprache II</vt:lpstr>
      <vt:lpstr>Sprachlehren und Sprachlernen</vt:lpstr>
      <vt:lpstr>Prinzipien im sprachsensiblen Fachunterricht</vt:lpstr>
      <vt:lpstr>Didaktischer Schieberegler I</vt:lpstr>
      <vt:lpstr>Didaktischer Schieberegler II</vt:lpstr>
      <vt:lpstr>Lehr-Lern-Modell von Leißen</vt:lpstr>
      <vt:lpstr>Materiale versus personale Gestaltung</vt:lpstr>
      <vt:lpstr>Materialien und Methoden-Werkzeuge</vt:lpstr>
      <vt:lpstr>Aufgabenstellungen und Aufgabenkultur</vt:lpstr>
      <vt:lpstr>Vorträge zur sprachsensiblen Gesprächsführung (Moderation, Rückmeldung/Feedback) und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Sprachlernen im sprachsensiblen Fachunterricht</dc:title>
  <dc:creator>Dietmar Kemper Verwaltung</dc:creator>
  <cp:lastModifiedBy>Dietmar Kemper Verwaltung</cp:lastModifiedBy>
  <cp:revision>22</cp:revision>
  <dcterms:created xsi:type="dcterms:W3CDTF">2022-08-03T07:21:08Z</dcterms:created>
  <dcterms:modified xsi:type="dcterms:W3CDTF">2022-08-04T12:26:36Z</dcterms:modified>
</cp:coreProperties>
</file>